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9" r:id="rId2"/>
    <p:sldId id="321" r:id="rId3"/>
    <p:sldId id="260" r:id="rId4"/>
    <p:sldId id="261" r:id="rId5"/>
    <p:sldId id="262" r:id="rId6"/>
    <p:sldId id="263" r:id="rId7"/>
    <p:sldId id="264" r:id="rId8"/>
    <p:sldId id="333" r:id="rId9"/>
    <p:sldId id="265" r:id="rId10"/>
    <p:sldId id="266" r:id="rId11"/>
    <p:sldId id="329" r:id="rId12"/>
    <p:sldId id="328" r:id="rId13"/>
    <p:sldId id="269" r:id="rId14"/>
    <p:sldId id="270" r:id="rId15"/>
    <p:sldId id="271" r:id="rId16"/>
    <p:sldId id="273" r:id="rId17"/>
    <p:sldId id="334" r:id="rId18"/>
    <p:sldId id="325" r:id="rId19"/>
    <p:sldId id="275" r:id="rId20"/>
    <p:sldId id="324" r:id="rId21"/>
    <p:sldId id="327" r:id="rId22"/>
    <p:sldId id="332" r:id="rId23"/>
    <p:sldId id="323" r:id="rId24"/>
    <p:sldId id="296" r:id="rId25"/>
    <p:sldId id="326" r:id="rId26"/>
    <p:sldId id="336" r:id="rId27"/>
    <p:sldId id="344" r:id="rId28"/>
    <p:sldId id="345" r:id="rId29"/>
    <p:sldId id="335" r:id="rId30"/>
    <p:sldId id="346" r:id="rId31"/>
    <p:sldId id="284" r:id="rId32"/>
    <p:sldId id="330" r:id="rId33"/>
    <p:sldId id="286" r:id="rId34"/>
    <p:sldId id="287" r:id="rId35"/>
    <p:sldId id="288" r:id="rId36"/>
    <p:sldId id="342" r:id="rId37"/>
  </p:sldIdLst>
  <p:sldSz cx="9144000" cy="6858000" type="screen4x3"/>
  <p:notesSz cx="68072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0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8921569919726"/>
          <c:y val="1.431239261066585E-2"/>
          <c:w val="0.84666957908631624"/>
          <c:h val="0.67890067206385785"/>
        </c:manualLayout>
      </c:layout>
      <c:barChart>
        <c:barDir val="col"/>
        <c:grouping val="stacked"/>
        <c:varyColors val="0"/>
        <c:ser>
          <c:idx val="0"/>
          <c:order val="0"/>
          <c:tx>
            <c:strRef>
              <c:f>'all age group'!$B$19</c:f>
              <c:strCache>
                <c:ptCount val="1"/>
                <c:pt idx="0">
                  <c:v>Total </c:v>
                </c:pt>
              </c:strCache>
            </c:strRef>
          </c:tx>
          <c:invertIfNegative val="0"/>
          <c:dPt>
            <c:idx val="19"/>
            <c:invertIfNegative val="0"/>
            <c:bubble3D val="0"/>
            <c:spPr>
              <a:solidFill>
                <a:schemeClr val="tx2">
                  <a:lumMod val="40000"/>
                  <a:lumOff val="60000"/>
                </a:schemeClr>
              </a:solidFill>
            </c:spPr>
          </c:dPt>
          <c:dPt>
            <c:idx val="20"/>
            <c:invertIfNegative val="0"/>
            <c:bubble3D val="0"/>
            <c:spPr>
              <a:solidFill>
                <a:schemeClr val="tx2"/>
              </a:solidFill>
            </c:spPr>
          </c:dPt>
          <c:dPt>
            <c:idx val="21"/>
            <c:invertIfNegative val="0"/>
            <c:bubble3D val="0"/>
            <c:spPr>
              <a:solidFill>
                <a:schemeClr val="tx2"/>
              </a:solidFill>
            </c:spPr>
          </c:dPt>
          <c:dPt>
            <c:idx val="22"/>
            <c:invertIfNegative val="0"/>
            <c:bubble3D val="0"/>
            <c:spPr>
              <a:solidFill>
                <a:schemeClr val="tx2"/>
              </a:solidFill>
            </c:spPr>
          </c:dPt>
          <c:dPt>
            <c:idx val="23"/>
            <c:invertIfNegative val="0"/>
            <c:bubble3D val="0"/>
            <c:spPr>
              <a:solidFill>
                <a:schemeClr val="tx2"/>
              </a:solidFill>
            </c:spPr>
          </c:dPt>
          <c:dPt>
            <c:idx val="24"/>
            <c:invertIfNegative val="0"/>
            <c:bubble3D val="0"/>
            <c:spPr>
              <a:solidFill>
                <a:schemeClr val="tx2"/>
              </a:solidFill>
            </c:spPr>
          </c:dPt>
          <c:cat>
            <c:strRef>
              <c:f>'all age group'!$A$20:$A$44</c:f>
              <c:strCache>
                <c:ptCount val="25"/>
                <c:pt idx="0">
                  <c:v>1999</c:v>
                </c:pt>
                <c:pt idx="1">
                  <c:v>2000</c:v>
                </c:pt>
                <c:pt idx="2">
                  <c:v>2001</c:v>
                </c:pt>
                <c:pt idx="3">
                  <c:v>2002</c:v>
                </c:pt>
                <c:pt idx="4">
                  <c:v>2003</c:v>
                </c:pt>
                <c:pt idx="5">
                  <c:v>2004(exc supp info)</c:v>
                </c:pt>
                <c:pt idx="6">
                  <c:v>2004 (inc supp info)</c:v>
                </c:pt>
                <c:pt idx="7">
                  <c:v>2005</c:v>
                </c:pt>
                <c:pt idx="8">
                  <c:v>2006 (inc supp info)</c:v>
                </c:pt>
                <c:pt idx="9">
                  <c:v>2006 (07 methodology)</c:v>
                </c:pt>
                <c:pt idx="10">
                  <c:v>2007</c:v>
                </c:pt>
                <c:pt idx="11">
                  <c:v>2008</c:v>
                </c:pt>
                <c:pt idx="12">
                  <c:v>2009</c:v>
                </c:pt>
                <c:pt idx="13">
                  <c:v>2010</c:v>
                </c:pt>
                <c:pt idx="14">
                  <c:v>2011 (SOC 2000)</c:v>
                </c:pt>
                <c:pt idx="15">
                  <c:v>2011 (SOC 2010)</c:v>
                </c:pt>
                <c:pt idx="16">
                  <c:v>2012</c:v>
                </c:pt>
                <c:pt idx="17">
                  <c:v>2013</c:v>
                </c:pt>
                <c:pt idx="18">
                  <c:v>2014</c:v>
                </c:pt>
                <c:pt idx="19">
                  <c:v>2015</c:v>
                </c:pt>
                <c:pt idx="20">
                  <c:v>2016</c:v>
                </c:pt>
                <c:pt idx="21">
                  <c:v>2017</c:v>
                </c:pt>
                <c:pt idx="22">
                  <c:v>2018</c:v>
                </c:pt>
                <c:pt idx="23">
                  <c:v>2019</c:v>
                </c:pt>
                <c:pt idx="24">
                  <c:v>2020</c:v>
                </c:pt>
              </c:strCache>
            </c:strRef>
          </c:cat>
          <c:val>
            <c:numRef>
              <c:f>'all age group'!$B$20:$B$44</c:f>
              <c:numCache>
                <c:formatCode>0.00</c:formatCode>
                <c:ptCount val="25"/>
                <c:pt idx="0">
                  <c:v>834226.95560640213</c:v>
                </c:pt>
                <c:pt idx="1">
                  <c:v>504953.05375687906</c:v>
                </c:pt>
                <c:pt idx="2">
                  <c:v>433520.98312738322</c:v>
                </c:pt>
                <c:pt idx="3">
                  <c:v>712133.14725994598</c:v>
                </c:pt>
                <c:pt idx="4">
                  <c:v>512401.71202725812</c:v>
                </c:pt>
                <c:pt idx="5">
                  <c:v>635220.79964527162</c:v>
                </c:pt>
                <c:pt idx="6">
                  <c:v>689678.31522555475</c:v>
                </c:pt>
                <c:pt idx="7">
                  <c:v>749062.32423658506</c:v>
                </c:pt>
                <c:pt idx="8">
                  <c:v>805965.65156347561</c:v>
                </c:pt>
                <c:pt idx="9">
                  <c:v>804102.56220936531</c:v>
                </c:pt>
                <c:pt idx="10">
                  <c:v>938179.94816550985</c:v>
                </c:pt>
              </c:numCache>
            </c:numRef>
          </c:val>
        </c:ser>
        <c:ser>
          <c:idx val="1"/>
          <c:order val="1"/>
          <c:tx>
            <c:strRef>
              <c:f>'all age group'!$C$19</c:f>
              <c:strCache>
                <c:ptCount val="1"/>
              </c:strCache>
            </c:strRef>
          </c:tx>
          <c:invertIfNegative val="0"/>
          <c:dPt>
            <c:idx val="19"/>
            <c:invertIfNegative val="0"/>
            <c:bubble3D val="0"/>
            <c:spPr>
              <a:pattFill prst="wdUpDiag">
                <a:fgClr>
                  <a:srgbClr val="CC3300"/>
                </a:fgClr>
                <a:bgClr>
                  <a:schemeClr val="bg1"/>
                </a:bgClr>
              </a:pattFill>
            </c:spPr>
          </c:dPt>
          <c:cat>
            <c:strRef>
              <c:f>'all age group'!$A$20:$A$44</c:f>
              <c:strCache>
                <c:ptCount val="25"/>
                <c:pt idx="0">
                  <c:v>1999</c:v>
                </c:pt>
                <c:pt idx="1">
                  <c:v>2000</c:v>
                </c:pt>
                <c:pt idx="2">
                  <c:v>2001</c:v>
                </c:pt>
                <c:pt idx="3">
                  <c:v>2002</c:v>
                </c:pt>
                <c:pt idx="4">
                  <c:v>2003</c:v>
                </c:pt>
                <c:pt idx="5">
                  <c:v>2004(exc supp info)</c:v>
                </c:pt>
                <c:pt idx="6">
                  <c:v>2004 (inc supp info)</c:v>
                </c:pt>
                <c:pt idx="7">
                  <c:v>2005</c:v>
                </c:pt>
                <c:pt idx="8">
                  <c:v>2006 (inc supp info)</c:v>
                </c:pt>
                <c:pt idx="9">
                  <c:v>2006 (07 methodology)</c:v>
                </c:pt>
                <c:pt idx="10">
                  <c:v>2007</c:v>
                </c:pt>
                <c:pt idx="11">
                  <c:v>2008</c:v>
                </c:pt>
                <c:pt idx="12">
                  <c:v>2009</c:v>
                </c:pt>
                <c:pt idx="13">
                  <c:v>2010</c:v>
                </c:pt>
                <c:pt idx="14">
                  <c:v>2011 (SOC 2000)</c:v>
                </c:pt>
                <c:pt idx="15">
                  <c:v>2011 (SOC 2010)</c:v>
                </c:pt>
                <c:pt idx="16">
                  <c:v>2012</c:v>
                </c:pt>
                <c:pt idx="17">
                  <c:v>2013</c:v>
                </c:pt>
                <c:pt idx="18">
                  <c:v>2014</c:v>
                </c:pt>
                <c:pt idx="19">
                  <c:v>2015</c:v>
                </c:pt>
                <c:pt idx="20">
                  <c:v>2016</c:v>
                </c:pt>
                <c:pt idx="21">
                  <c:v>2017</c:v>
                </c:pt>
                <c:pt idx="22">
                  <c:v>2018</c:v>
                </c:pt>
                <c:pt idx="23">
                  <c:v>2019</c:v>
                </c:pt>
                <c:pt idx="24">
                  <c:v>2020</c:v>
                </c:pt>
              </c:strCache>
            </c:strRef>
          </c:cat>
          <c:val>
            <c:numRef>
              <c:f>'all age group'!$C$20:$C$44</c:f>
              <c:numCache>
                <c:formatCode>General</c:formatCode>
                <c:ptCount val="25"/>
                <c:pt idx="11" formatCode="0.00">
                  <c:v>934254.03233571653</c:v>
                </c:pt>
                <c:pt idx="12" formatCode="0.00">
                  <c:v>947941.66349297191</c:v>
                </c:pt>
                <c:pt idx="13" formatCode="0.00">
                  <c:v>963775.1888228457</c:v>
                </c:pt>
                <c:pt idx="14" formatCode="0.00">
                  <c:v>1143282.1004050239</c:v>
                </c:pt>
                <c:pt idx="15" formatCode="0.00">
                  <c:v>1148489.0770676224</c:v>
                </c:pt>
                <c:pt idx="16" formatCode="0.00">
                  <c:v>1384864.7270518313</c:v>
                </c:pt>
                <c:pt idx="17" formatCode="0.00">
                  <c:v>1334007.5863974071</c:v>
                </c:pt>
                <c:pt idx="18">
                  <c:v>1378637.0054642276</c:v>
                </c:pt>
                <c:pt idx="19">
                  <c:v>1610056.4893251373</c:v>
                </c:pt>
              </c:numCache>
            </c:numRef>
          </c:val>
        </c:ser>
        <c:ser>
          <c:idx val="2"/>
          <c:order val="2"/>
          <c:tx>
            <c:strRef>
              <c:f>'all age group'!$D$19</c:f>
              <c:strCache>
                <c:ptCount val="1"/>
              </c:strCache>
            </c:strRef>
          </c:tx>
          <c:spPr>
            <a:solidFill>
              <a:srgbClr val="7030A0"/>
            </a:solidFill>
          </c:spPr>
          <c:invertIfNegative val="0"/>
          <c:cat>
            <c:strRef>
              <c:f>'all age group'!$A$20:$A$44</c:f>
              <c:strCache>
                <c:ptCount val="25"/>
                <c:pt idx="0">
                  <c:v>1999</c:v>
                </c:pt>
                <c:pt idx="1">
                  <c:v>2000</c:v>
                </c:pt>
                <c:pt idx="2">
                  <c:v>2001</c:v>
                </c:pt>
                <c:pt idx="3">
                  <c:v>2002</c:v>
                </c:pt>
                <c:pt idx="4">
                  <c:v>2003</c:v>
                </c:pt>
                <c:pt idx="5">
                  <c:v>2004(exc supp info)</c:v>
                </c:pt>
                <c:pt idx="6">
                  <c:v>2004 (inc supp info)</c:v>
                </c:pt>
                <c:pt idx="7">
                  <c:v>2005</c:v>
                </c:pt>
                <c:pt idx="8">
                  <c:v>2006 (inc supp info)</c:v>
                </c:pt>
                <c:pt idx="9">
                  <c:v>2006 (07 methodology)</c:v>
                </c:pt>
                <c:pt idx="10">
                  <c:v>2007</c:v>
                </c:pt>
                <c:pt idx="11">
                  <c:v>2008</c:v>
                </c:pt>
                <c:pt idx="12">
                  <c:v>2009</c:v>
                </c:pt>
                <c:pt idx="13">
                  <c:v>2010</c:v>
                </c:pt>
                <c:pt idx="14">
                  <c:v>2011 (SOC 2000)</c:v>
                </c:pt>
                <c:pt idx="15">
                  <c:v>2011 (SOC 2010)</c:v>
                </c:pt>
                <c:pt idx="16">
                  <c:v>2012</c:v>
                </c:pt>
                <c:pt idx="17">
                  <c:v>2013</c:v>
                </c:pt>
                <c:pt idx="18">
                  <c:v>2014</c:v>
                </c:pt>
                <c:pt idx="19">
                  <c:v>2015</c:v>
                </c:pt>
                <c:pt idx="20">
                  <c:v>2016</c:v>
                </c:pt>
                <c:pt idx="21">
                  <c:v>2017</c:v>
                </c:pt>
                <c:pt idx="22">
                  <c:v>2018</c:v>
                </c:pt>
                <c:pt idx="23">
                  <c:v>2019</c:v>
                </c:pt>
                <c:pt idx="24">
                  <c:v>2020</c:v>
                </c:pt>
              </c:strCache>
            </c:strRef>
          </c:cat>
          <c:val>
            <c:numRef>
              <c:f>'all age group'!$D$20:$D$44</c:f>
              <c:numCache>
                <c:formatCode>General</c:formatCode>
                <c:ptCount val="25"/>
                <c:pt idx="20">
                  <c:v>2669085.4624882638</c:v>
                </c:pt>
                <c:pt idx="21">
                  <c:v>2944012.4084288874</c:v>
                </c:pt>
                <c:pt idx="22">
                  <c:v>3308322.4376779399</c:v>
                </c:pt>
                <c:pt idx="23">
                  <c:v>3558804.8039869452</c:v>
                </c:pt>
                <c:pt idx="24">
                  <c:v>3828452.2409218489</c:v>
                </c:pt>
              </c:numCache>
            </c:numRef>
          </c:val>
        </c:ser>
        <c:dLbls>
          <c:showLegendKey val="0"/>
          <c:showVal val="0"/>
          <c:showCatName val="0"/>
          <c:showSerName val="0"/>
          <c:showPercent val="0"/>
          <c:showBubbleSize val="0"/>
        </c:dLbls>
        <c:gapWidth val="150"/>
        <c:overlap val="100"/>
        <c:axId val="93806592"/>
        <c:axId val="93808896"/>
      </c:barChart>
      <c:catAx>
        <c:axId val="93806592"/>
        <c:scaling>
          <c:orientation val="minMax"/>
        </c:scaling>
        <c:delete val="0"/>
        <c:axPos val="b"/>
        <c:title>
          <c:tx>
            <c:rich>
              <a:bodyPr/>
              <a:lstStyle/>
              <a:p>
                <a:pPr>
                  <a:defRPr/>
                </a:pPr>
                <a:r>
                  <a:rPr lang="en-GB" dirty="0"/>
                  <a:t>April</a:t>
                </a:r>
                <a:r>
                  <a:rPr lang="en-GB" baseline="0" dirty="0"/>
                  <a:t> each year</a:t>
                </a:r>
                <a:endParaRPr lang="en-GB" dirty="0"/>
              </a:p>
            </c:rich>
          </c:tx>
          <c:overlay val="0"/>
        </c:title>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93808896"/>
        <c:crosses val="autoZero"/>
        <c:auto val="1"/>
        <c:lblAlgn val="ctr"/>
        <c:lblOffset val="100"/>
        <c:noMultiLvlLbl val="0"/>
      </c:catAx>
      <c:valAx>
        <c:axId val="93808896"/>
        <c:scaling>
          <c:orientation val="minMax"/>
          <c:max val="4000000"/>
          <c:min val="0"/>
        </c:scaling>
        <c:delete val="0"/>
        <c:axPos val="l"/>
        <c:majorGridlines/>
        <c:title>
          <c:tx>
            <c:rich>
              <a:bodyPr rot="-5400000" vert="horz"/>
              <a:lstStyle/>
              <a:p>
                <a:pPr>
                  <a:defRPr>
                    <a:latin typeface="Arial" panose="020B0604020202020204" pitchFamily="34" charset="0"/>
                    <a:cs typeface="Arial" panose="020B0604020202020204" pitchFamily="34" charset="0"/>
                  </a:defRPr>
                </a:pPr>
                <a:r>
                  <a:rPr lang="en-GB" dirty="0">
                    <a:latin typeface="Arial" panose="020B0604020202020204" pitchFamily="34" charset="0"/>
                    <a:cs typeface="Arial" panose="020B0604020202020204" pitchFamily="34" charset="0"/>
                  </a:rPr>
                  <a:t>Number</a:t>
                </a:r>
                <a:r>
                  <a:rPr lang="en-GB" baseline="0" dirty="0">
                    <a:latin typeface="Arial" panose="020B0604020202020204" pitchFamily="34" charset="0"/>
                    <a:cs typeface="Arial" panose="020B0604020202020204" pitchFamily="34" charset="0"/>
                  </a:rPr>
                  <a:t> of workers  paid at or below  their applicable  NMW/NLW rate (5p band)</a:t>
                </a:r>
                <a:endParaRPr lang="en-GB" dirty="0">
                  <a:latin typeface="Arial" panose="020B0604020202020204" pitchFamily="34" charset="0"/>
                  <a:cs typeface="Arial" panose="020B0604020202020204" pitchFamily="34" charset="0"/>
                </a:endParaRPr>
              </a:p>
            </c:rich>
          </c:tx>
          <c:overlay val="0"/>
        </c:title>
        <c:numFmt formatCode="#,##0"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93806592"/>
        <c:crosses val="autoZero"/>
        <c:crossBetween val="between"/>
        <c:majorUnit val="500000"/>
      </c:valAx>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0.44068</cdr:x>
      <cdr:y>0.01452</cdr:y>
    </cdr:from>
    <cdr:to>
      <cdr:x>0.44068</cdr:x>
      <cdr:y>0.69713</cdr:y>
    </cdr:to>
    <cdr:cxnSp macro="">
      <cdr:nvCxnSpPr>
        <cdr:cNvPr id="3" name="Straight Connector 2"/>
        <cdr:cNvCxnSpPr/>
      </cdr:nvCxnSpPr>
      <cdr:spPr>
        <a:xfrm xmlns:a="http://schemas.openxmlformats.org/drawingml/2006/main" flipH="1" flipV="1">
          <a:off x="3744416" y="72008"/>
          <a:ext cx="17" cy="338437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0.33898</cdr:x>
      <cdr:y>0.01452</cdr:y>
    </cdr:from>
    <cdr:to>
      <cdr:x>0.33898</cdr:x>
      <cdr:y>0.69713</cdr:y>
    </cdr:to>
    <cdr:cxnSp macro="">
      <cdr:nvCxnSpPr>
        <cdr:cNvPr id="4" name="Straight Connector 3"/>
        <cdr:cNvCxnSpPr/>
      </cdr:nvCxnSpPr>
      <cdr:spPr>
        <a:xfrm xmlns:a="http://schemas.openxmlformats.org/drawingml/2006/main" flipV="1">
          <a:off x="2880320" y="72008"/>
          <a:ext cx="0" cy="338438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0.64407</cdr:x>
      <cdr:y>2.01694E-7</cdr:y>
    </cdr:from>
    <cdr:to>
      <cdr:x>0.64541</cdr:x>
      <cdr:y>0.69713</cdr:y>
    </cdr:to>
    <cdr:cxnSp macro="">
      <cdr:nvCxnSpPr>
        <cdr:cNvPr id="5" name="Straight Connector 4"/>
        <cdr:cNvCxnSpPr/>
      </cdr:nvCxnSpPr>
      <cdr:spPr>
        <a:xfrm xmlns:a="http://schemas.openxmlformats.org/drawingml/2006/main" flipV="1">
          <a:off x="5472608" y="1"/>
          <a:ext cx="11385" cy="3456383"/>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0.81356</cdr:x>
      <cdr:y>2.01694E-7</cdr:y>
    </cdr:from>
    <cdr:to>
      <cdr:x>0.81507</cdr:x>
      <cdr:y>0.69713</cdr:y>
    </cdr:to>
    <cdr:cxnSp macro="">
      <cdr:nvCxnSpPr>
        <cdr:cNvPr id="9" name="Straight Connector 8"/>
        <cdr:cNvCxnSpPr/>
      </cdr:nvCxnSpPr>
      <cdr:spPr>
        <a:xfrm xmlns:a="http://schemas.openxmlformats.org/drawingml/2006/main" flipV="1">
          <a:off x="6912768" y="1"/>
          <a:ext cx="12830" cy="3456383"/>
        </a:xfrm>
        <a:prstGeom xmlns:a="http://schemas.openxmlformats.org/drawingml/2006/main" prst="line">
          <a:avLst/>
        </a:prstGeom>
        <a:ln xmlns:a="http://schemas.openxmlformats.org/drawingml/2006/main" w="19050">
          <a:solidFill>
            <a:srgbClr val="00206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5838" y="0"/>
            <a:ext cx="2949787" cy="495300"/>
          </a:xfrm>
          <a:prstGeom prst="rect">
            <a:avLst/>
          </a:prstGeom>
        </p:spPr>
        <p:txBody>
          <a:bodyPr vert="horz" lIns="91440" tIns="45720" rIns="91440" bIns="45720" rtlCol="0"/>
          <a:lstStyle>
            <a:lvl1pPr algn="r">
              <a:defRPr sz="1200"/>
            </a:lvl1pPr>
          </a:lstStyle>
          <a:p>
            <a:fld id="{8D04B0E9-2695-47A7-9B29-067D577FC9DD}" type="datetimeFigureOut">
              <a:rPr lang="en-GB" smtClean="0"/>
              <a:t>14/12/2015</a:t>
            </a:fld>
            <a:endParaRPr lang="en-GB" dirty="0"/>
          </a:p>
        </p:txBody>
      </p:sp>
      <p:sp>
        <p:nvSpPr>
          <p:cNvPr id="4" name="Slide Image Placehold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720" y="4705350"/>
            <a:ext cx="544576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9787"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5838" y="9408981"/>
            <a:ext cx="2949787" cy="495300"/>
          </a:xfrm>
          <a:prstGeom prst="rect">
            <a:avLst/>
          </a:prstGeom>
        </p:spPr>
        <p:txBody>
          <a:bodyPr vert="horz" lIns="91440" tIns="45720" rIns="91440" bIns="45720" rtlCol="0" anchor="b"/>
          <a:lstStyle>
            <a:lvl1pPr algn="r">
              <a:defRPr sz="1200"/>
            </a:lvl1pPr>
          </a:lstStyle>
          <a:p>
            <a:fld id="{05AF2843-AF20-4705-AD2E-F96AE1F17760}" type="slidenum">
              <a:rPr lang="en-GB" smtClean="0"/>
              <a:t>‹#›</a:t>
            </a:fld>
            <a:endParaRPr lang="en-GB" dirty="0"/>
          </a:p>
        </p:txBody>
      </p:sp>
    </p:spTree>
    <p:extLst>
      <p:ext uri="{BB962C8B-B14F-4D97-AF65-F5344CB8AC3E}">
        <p14:creationId xmlns:p14="http://schemas.microsoft.com/office/powerpoint/2010/main" val="3834601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1</a:t>
            </a:fld>
            <a:endParaRPr lang="en-GB" dirty="0"/>
          </a:p>
        </p:txBody>
      </p:sp>
    </p:spTree>
    <p:extLst>
      <p:ext uri="{BB962C8B-B14F-4D97-AF65-F5344CB8AC3E}">
        <p14:creationId xmlns:p14="http://schemas.microsoft.com/office/powerpoint/2010/main" val="343234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8</a:t>
            </a:fld>
            <a:endParaRPr lang="en-GB" dirty="0"/>
          </a:p>
        </p:txBody>
      </p:sp>
    </p:spTree>
    <p:extLst>
      <p:ext uri="{BB962C8B-B14F-4D97-AF65-F5344CB8AC3E}">
        <p14:creationId xmlns:p14="http://schemas.microsoft.com/office/powerpoint/2010/main" val="279364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F47BFC-D119-4E75-8EC4-909EEA50FD89}" type="slidenum">
              <a:rPr lang="en-GB" smtClean="0"/>
              <a:t>11</a:t>
            </a:fld>
            <a:endParaRPr lang="en-GB" dirty="0"/>
          </a:p>
        </p:txBody>
      </p:sp>
    </p:spTree>
    <p:extLst>
      <p:ext uri="{BB962C8B-B14F-4D97-AF65-F5344CB8AC3E}">
        <p14:creationId xmlns:p14="http://schemas.microsoft.com/office/powerpoint/2010/main" val="113899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12</a:t>
            </a:fld>
            <a:endParaRPr lang="en-GB" dirty="0"/>
          </a:p>
        </p:txBody>
      </p:sp>
    </p:spTree>
    <p:extLst>
      <p:ext uri="{BB962C8B-B14F-4D97-AF65-F5344CB8AC3E}">
        <p14:creationId xmlns:p14="http://schemas.microsoft.com/office/powerpoint/2010/main" val="431749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17</a:t>
            </a:fld>
            <a:endParaRPr lang="en-GB" dirty="0"/>
          </a:p>
        </p:txBody>
      </p:sp>
    </p:spTree>
    <p:extLst>
      <p:ext uri="{BB962C8B-B14F-4D97-AF65-F5344CB8AC3E}">
        <p14:creationId xmlns:p14="http://schemas.microsoft.com/office/powerpoint/2010/main" val="4218102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20CFED3-5CC6-4DC2-B5E1-D0B4A0CEA29E}" type="slidenum">
              <a:rPr lang="en-GB" altLang="en-US">
                <a:latin typeface="Arial" charset="0"/>
              </a:rPr>
              <a:pPr fontAlgn="base">
                <a:spcBef>
                  <a:spcPct val="0"/>
                </a:spcBef>
                <a:spcAft>
                  <a:spcPct val="0"/>
                </a:spcAft>
              </a:pPr>
              <a:t>19</a:t>
            </a:fld>
            <a:endParaRPr lang="en-GB" alt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22</a:t>
            </a:fld>
            <a:endParaRPr lang="en-GB" dirty="0"/>
          </a:p>
        </p:txBody>
      </p:sp>
    </p:spTree>
    <p:extLst>
      <p:ext uri="{BB962C8B-B14F-4D97-AF65-F5344CB8AC3E}">
        <p14:creationId xmlns:p14="http://schemas.microsoft.com/office/powerpoint/2010/main" val="480265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23</a:t>
            </a:fld>
            <a:endParaRPr lang="en-GB" dirty="0"/>
          </a:p>
        </p:txBody>
      </p:sp>
    </p:spTree>
    <p:extLst>
      <p:ext uri="{BB962C8B-B14F-4D97-AF65-F5344CB8AC3E}">
        <p14:creationId xmlns:p14="http://schemas.microsoft.com/office/powerpoint/2010/main" val="4205960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5D3733-943D-434F-B391-2E75D4136C39}" type="slidenum">
              <a:rPr lang="en-GB" smtClean="0"/>
              <a:t>24</a:t>
            </a:fld>
            <a:endParaRPr lang="en-GB" dirty="0"/>
          </a:p>
        </p:txBody>
      </p:sp>
    </p:spTree>
    <p:extLst>
      <p:ext uri="{BB962C8B-B14F-4D97-AF65-F5344CB8AC3E}">
        <p14:creationId xmlns:p14="http://schemas.microsoft.com/office/powerpoint/2010/main" val="421810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21A7F9-B2EE-4144-BAF3-0558C166D17E}" type="datetime1">
              <a:rPr lang="en-GB" smtClean="0"/>
              <a:t>14/12/2015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279246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9440F3-4296-468F-AFC2-DB2782D0405F}" type="datetime1">
              <a:rPr lang="en-GB" smtClean="0"/>
              <a:t>14/12/2015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417670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9AD897-67BB-44CD-8F73-12D254512092}" type="datetime1">
              <a:rPr lang="en-GB" smtClean="0"/>
              <a:t>14/12/2015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3028522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endParaRPr lang="en-GB"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32347D25-685B-414D-A624-E861A9202E83}" type="datetime1">
              <a:rPr lang="en-GB" altLang="en-US" smtClean="0"/>
              <a:t>14/12/2015</a:t>
            </a:fld>
            <a:endParaRPr lang="en-GB" alt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lt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0383E63-DF92-45C9-B046-93010B5CDFA0}" type="slidenum">
              <a:rPr lang="en-GB" altLang="en-US"/>
              <a:pPr/>
              <a:t>‹#›</a:t>
            </a:fld>
            <a:endParaRPr lang="en-GB" altLang="en-US" dirty="0"/>
          </a:p>
        </p:txBody>
      </p:sp>
    </p:spTree>
    <p:extLst>
      <p:ext uri="{BB962C8B-B14F-4D97-AF65-F5344CB8AC3E}">
        <p14:creationId xmlns:p14="http://schemas.microsoft.com/office/powerpoint/2010/main" val="30817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D84C3F-3886-4DBF-A384-F5FD6C78DD0A}" type="datetime1">
              <a:rPr lang="en-GB" smtClean="0"/>
              <a:t>14/12/2015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415724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CDF97-90D9-4501-B2F4-D0DA3809EDB0}" type="datetime1">
              <a:rPr lang="en-GB" smtClean="0"/>
              <a:t>14/12/2015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264307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86EC42-4D1B-4C98-BD29-8633BB0CC2CE}" type="datetime1">
              <a:rPr lang="en-GB" smtClean="0"/>
              <a:t>14/12/2015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305063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C202EF-5CBF-4C6A-9974-6B60A52555F9}" type="datetime1">
              <a:rPr lang="en-GB" smtClean="0"/>
              <a:t>14/12/2015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110376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3E28AC-F79D-4588-B75F-F743E4A879FB}" type="datetime1">
              <a:rPr lang="en-GB" smtClean="0"/>
              <a:t>14/12/2015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321158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ACB3E-9E74-4AE1-A51D-9150B58EF125}" type="datetime1">
              <a:rPr lang="en-GB" smtClean="0"/>
              <a:t>14/12/2015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178718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AECE9-2FC6-4F02-9AB0-78FD94A0BDAE}" type="datetime1">
              <a:rPr lang="en-GB" smtClean="0"/>
              <a:t>14/12/2015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258016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F11BA-3E50-467D-B482-77E6739EACD9}" type="datetime1">
              <a:rPr lang="en-GB" smtClean="0"/>
              <a:t>14/12/2015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2977CDE-7A91-4729-A4ED-EA85E72D8081}" type="slidenum">
              <a:rPr lang="en-GB" smtClean="0"/>
              <a:t>‹#›</a:t>
            </a:fld>
            <a:endParaRPr lang="en-GB" dirty="0"/>
          </a:p>
        </p:txBody>
      </p:sp>
    </p:spTree>
    <p:extLst>
      <p:ext uri="{BB962C8B-B14F-4D97-AF65-F5344CB8AC3E}">
        <p14:creationId xmlns:p14="http://schemas.microsoft.com/office/powerpoint/2010/main" val="63839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8E802-D02D-45B5-9A25-A28F35FC645E}" type="datetime1">
              <a:rPr lang="en-GB" smtClean="0"/>
              <a:t>14/12/2015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77CDE-7A91-4729-A4ED-EA85E72D8081}" type="slidenum">
              <a:rPr lang="en-GB" smtClean="0"/>
              <a:t>‹#›</a:t>
            </a:fld>
            <a:endParaRPr lang="en-GB" dirty="0"/>
          </a:p>
        </p:txBody>
      </p:sp>
    </p:spTree>
    <p:extLst>
      <p:ext uri="{BB962C8B-B14F-4D97-AF65-F5344CB8AC3E}">
        <p14:creationId xmlns:p14="http://schemas.microsoft.com/office/powerpoint/2010/main" val="232821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84984"/>
            <a:ext cx="9144000" cy="3573015"/>
          </a:xfrm>
          <a:prstGeom prst="rect">
            <a:avLst/>
          </a:prstGeom>
          <a:solidFill>
            <a:srgbClr val="8C0935">
              <a:alpha val="87843"/>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A20000"/>
              </a:solidFill>
            </a:endParaRPr>
          </a:p>
        </p:txBody>
      </p:sp>
      <p:sp>
        <p:nvSpPr>
          <p:cNvPr id="3" name="Subtitle 2"/>
          <p:cNvSpPr>
            <a:spLocks noGrp="1"/>
          </p:cNvSpPr>
          <p:nvPr>
            <p:ph type="subTitle" idx="1"/>
          </p:nvPr>
        </p:nvSpPr>
        <p:spPr>
          <a:xfrm>
            <a:off x="1115616" y="3717032"/>
            <a:ext cx="7272808" cy="2736304"/>
          </a:xfrm>
        </p:spPr>
        <p:txBody>
          <a:bodyPr>
            <a:normAutofit fontScale="85000" lnSpcReduction="10000"/>
          </a:bodyPr>
          <a:lstStyle/>
          <a:p>
            <a:r>
              <a:rPr lang="en-US" sz="3600" dirty="0" smtClean="0">
                <a:solidFill>
                  <a:schemeClr val="bg1"/>
                </a:solidFill>
              </a:rPr>
              <a:t>Low Pay Commission Presentation </a:t>
            </a:r>
            <a:r>
              <a:rPr lang="en-US" sz="3600" dirty="0">
                <a:solidFill>
                  <a:schemeClr val="bg1"/>
                </a:solidFill>
              </a:rPr>
              <a:t>to </a:t>
            </a:r>
            <a:r>
              <a:rPr lang="en-GB" sz="3600" dirty="0" smtClean="0">
                <a:solidFill>
                  <a:schemeClr val="bg1"/>
                </a:solidFill>
              </a:rPr>
              <a:t>OECD</a:t>
            </a:r>
            <a:endParaRPr lang="en-GB" sz="3600" dirty="0">
              <a:solidFill>
                <a:schemeClr val="bg1"/>
              </a:solidFill>
            </a:endParaRPr>
          </a:p>
          <a:p>
            <a:endParaRPr lang="en-GB" sz="3600" dirty="0" smtClean="0">
              <a:solidFill>
                <a:schemeClr val="bg1"/>
              </a:solidFill>
            </a:endParaRPr>
          </a:p>
          <a:p>
            <a:r>
              <a:rPr lang="en-GB" sz="3600" dirty="0" smtClean="0">
                <a:solidFill>
                  <a:schemeClr val="bg1"/>
                </a:solidFill>
              </a:rPr>
              <a:t>15 December 2015</a:t>
            </a:r>
          </a:p>
          <a:p>
            <a:r>
              <a:rPr lang="en-GB" sz="3600" dirty="0" smtClean="0">
                <a:solidFill>
                  <a:schemeClr val="bg1"/>
                </a:solidFill>
              </a:rPr>
              <a:t>Richard Dickens (Commissioner) and</a:t>
            </a:r>
          </a:p>
          <a:p>
            <a:r>
              <a:rPr lang="en-GB" sz="3600" dirty="0" smtClean="0">
                <a:solidFill>
                  <a:schemeClr val="bg1"/>
                </a:solidFill>
              </a:rPr>
              <a:t>Tim Butcher (Chief Economist)</a:t>
            </a:r>
            <a:endParaRPr lang="en-GB" sz="3600" dirty="0">
              <a:solidFill>
                <a:schemeClr val="bg1"/>
              </a:solidFill>
            </a:endParaRPr>
          </a:p>
          <a:p>
            <a:endParaRPr lang="en-GB" sz="3600" dirty="0" smtClean="0">
              <a:solidFill>
                <a:schemeClr val="bg1"/>
              </a:solidFill>
            </a:endParaRPr>
          </a:p>
          <a:p>
            <a:endParaRPr lang="en-GB" sz="8000" dirty="0" smtClean="0">
              <a:solidFill>
                <a:schemeClr val="bg1"/>
              </a:solidFill>
            </a:endParaRPr>
          </a:p>
          <a:p>
            <a:endParaRPr lang="en-GB" sz="2400"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609"/>
            <a:ext cx="1124434" cy="1139767"/>
          </a:xfrm>
          <a:prstGeom prst="rect">
            <a:avLst/>
          </a:prstGeom>
        </p:spPr>
      </p:pic>
      <p:sp>
        <p:nvSpPr>
          <p:cNvPr id="2" name="Title 1"/>
          <p:cNvSpPr>
            <a:spLocks noGrp="1"/>
          </p:cNvSpPr>
          <p:nvPr>
            <p:ph type="ctrTitle"/>
          </p:nvPr>
        </p:nvSpPr>
        <p:spPr>
          <a:xfrm>
            <a:off x="323528" y="1340768"/>
            <a:ext cx="8424936" cy="1718182"/>
          </a:xfrm>
        </p:spPr>
        <p:txBody>
          <a:bodyPr>
            <a:normAutofit fontScale="90000"/>
          </a:bodyPr>
          <a:lstStyle/>
          <a:p>
            <a:r>
              <a:rPr lang="en-US" b="1" dirty="0" smtClean="0">
                <a:solidFill>
                  <a:srgbClr val="8C0935"/>
                </a:solidFill>
                <a:latin typeface="Arial" panose="020B0604020202020204" pitchFamily="34" charset="0"/>
                <a:cs typeface="Arial" panose="020B0604020202020204" pitchFamily="34" charset="0"/>
              </a:rPr>
              <a:t>The Low Pay Commission and Implications of the National Living Wage</a:t>
            </a:r>
            <a:endParaRPr lang="en-GB" b="1" dirty="0">
              <a:solidFill>
                <a:srgbClr val="8C0935"/>
              </a:solidFill>
            </a:endParaRPr>
          </a:p>
        </p:txBody>
      </p:sp>
    </p:spTree>
    <p:extLst>
      <p:ext uri="{BB962C8B-B14F-4D97-AF65-F5344CB8AC3E}">
        <p14:creationId xmlns:p14="http://schemas.microsoft.com/office/powerpoint/2010/main" val="2686135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755650" y="260350"/>
            <a:ext cx="7772400" cy="648370"/>
          </a:xfrm>
        </p:spPr>
        <p:txBody>
          <a:bodyPr>
            <a:noAutofit/>
          </a:bodyPr>
          <a:lstStyle/>
          <a:p>
            <a:r>
              <a:rPr lang="en-GB" altLang="en-US" sz="4000" b="1" dirty="0" smtClean="0">
                <a:solidFill>
                  <a:srgbClr val="8C0935"/>
                </a:solidFill>
              </a:rPr>
              <a:t>Evidence-based</a:t>
            </a:r>
            <a:endParaRPr lang="en-GB" altLang="en-US" sz="4000" b="1" dirty="0">
              <a:solidFill>
                <a:srgbClr val="8C0935"/>
              </a:solidFill>
            </a:endParaRPr>
          </a:p>
        </p:txBody>
      </p:sp>
      <p:sp>
        <p:nvSpPr>
          <p:cNvPr id="223235" name="Rectangle 3"/>
          <p:cNvSpPr>
            <a:spLocks noGrp="1" noChangeArrowheads="1"/>
          </p:cNvSpPr>
          <p:nvPr>
            <p:ph type="body" idx="1"/>
          </p:nvPr>
        </p:nvSpPr>
        <p:spPr>
          <a:xfrm>
            <a:off x="395288" y="1052513"/>
            <a:ext cx="8497887" cy="5573712"/>
          </a:xfrm>
        </p:spPr>
        <p:txBody>
          <a:bodyPr/>
          <a:lstStyle/>
          <a:p>
            <a:pPr>
              <a:lnSpc>
                <a:spcPct val="90000"/>
              </a:lnSpc>
            </a:pPr>
            <a:r>
              <a:rPr lang="en-GB" altLang="en-US" sz="2800" b="1" dirty="0"/>
              <a:t>Evidence-based judgement </a:t>
            </a:r>
            <a:r>
              <a:rPr lang="en-GB" altLang="en-US" sz="2800" b="1" u="sng" dirty="0"/>
              <a:t>not</a:t>
            </a:r>
            <a:r>
              <a:rPr lang="en-GB" altLang="en-US" sz="2800" b="1" dirty="0"/>
              <a:t> a formula</a:t>
            </a:r>
          </a:p>
          <a:p>
            <a:pPr lvl="1">
              <a:lnSpc>
                <a:spcPct val="90000"/>
              </a:lnSpc>
            </a:pPr>
            <a:r>
              <a:rPr lang="en-GB" altLang="en-US" sz="2400" dirty="0"/>
              <a:t>The impact so far</a:t>
            </a:r>
          </a:p>
          <a:p>
            <a:pPr lvl="1">
              <a:lnSpc>
                <a:spcPct val="90000"/>
              </a:lnSpc>
            </a:pPr>
            <a:r>
              <a:rPr lang="en-GB" altLang="en-US" sz="2400" dirty="0"/>
              <a:t>State of the economy</a:t>
            </a:r>
          </a:p>
          <a:p>
            <a:pPr lvl="1">
              <a:lnSpc>
                <a:spcPct val="90000"/>
              </a:lnSpc>
            </a:pPr>
            <a:r>
              <a:rPr lang="en-GB" altLang="en-US" sz="2400" dirty="0"/>
              <a:t>Prospects for the economy</a:t>
            </a:r>
          </a:p>
          <a:p>
            <a:pPr lvl="1">
              <a:lnSpc>
                <a:spcPct val="90000"/>
              </a:lnSpc>
            </a:pPr>
            <a:r>
              <a:rPr lang="en-GB" altLang="en-US" sz="2400" dirty="0"/>
              <a:t>Stakeholder views</a:t>
            </a:r>
          </a:p>
          <a:p>
            <a:pPr lvl="1">
              <a:lnSpc>
                <a:spcPct val="90000"/>
              </a:lnSpc>
            </a:pPr>
            <a:r>
              <a:rPr lang="en-GB" altLang="en-US" sz="2400" dirty="0"/>
              <a:t>Impact of other Government legislation</a:t>
            </a:r>
          </a:p>
          <a:p>
            <a:pPr>
              <a:lnSpc>
                <a:spcPct val="90000"/>
              </a:lnSpc>
            </a:pPr>
            <a:r>
              <a:rPr lang="en-GB" altLang="en-US" sz="2800" b="1" dirty="0"/>
              <a:t>Evidence gathering</a:t>
            </a:r>
          </a:p>
          <a:p>
            <a:pPr lvl="1">
              <a:lnSpc>
                <a:spcPct val="90000"/>
              </a:lnSpc>
            </a:pPr>
            <a:r>
              <a:rPr lang="en-GB" altLang="en-US" sz="2400" dirty="0"/>
              <a:t>In-house analysis</a:t>
            </a:r>
          </a:p>
          <a:p>
            <a:pPr lvl="1">
              <a:lnSpc>
                <a:spcPct val="90000"/>
              </a:lnSpc>
            </a:pPr>
            <a:r>
              <a:rPr lang="en-GB" altLang="en-US" sz="2400" dirty="0"/>
              <a:t>Commissioned and independent research</a:t>
            </a:r>
          </a:p>
          <a:p>
            <a:pPr lvl="1">
              <a:lnSpc>
                <a:spcPct val="90000"/>
              </a:lnSpc>
            </a:pPr>
            <a:r>
              <a:rPr lang="en-GB" altLang="en-US" sz="2400" dirty="0"/>
              <a:t>Formal consultation (Written and Oral evidence)</a:t>
            </a:r>
          </a:p>
          <a:p>
            <a:pPr lvl="1">
              <a:lnSpc>
                <a:spcPct val="90000"/>
              </a:lnSpc>
            </a:pPr>
            <a:r>
              <a:rPr lang="en-GB" altLang="en-US" sz="2400" dirty="0"/>
              <a:t>Visits around the UK</a:t>
            </a:r>
          </a:p>
          <a:p>
            <a:pPr lvl="1">
              <a:lnSpc>
                <a:spcPct val="90000"/>
              </a:lnSpc>
            </a:pPr>
            <a:r>
              <a:rPr lang="en-GB" altLang="en-US" sz="2400" dirty="0"/>
              <a:t>Secretariat meetings with stakeholders</a:t>
            </a:r>
          </a:p>
          <a:p>
            <a:pPr lvl="1">
              <a:lnSpc>
                <a:spcPct val="90000"/>
              </a:lnSpc>
            </a:pPr>
            <a:r>
              <a:rPr lang="en-GB" altLang="en-US" sz="2400" dirty="0"/>
              <a:t>International developments</a:t>
            </a:r>
          </a:p>
        </p:txBody>
      </p:sp>
      <p:sp>
        <p:nvSpPr>
          <p:cNvPr id="3" name="Slide Number Placeholder 2"/>
          <p:cNvSpPr>
            <a:spLocks noGrp="1"/>
          </p:cNvSpPr>
          <p:nvPr>
            <p:ph type="sldNum" sz="quarter" idx="12"/>
          </p:nvPr>
        </p:nvSpPr>
        <p:spPr/>
        <p:txBody>
          <a:bodyPr/>
          <a:lstStyle/>
          <a:p>
            <a:fld id="{92977CDE-7A91-4729-A4ED-EA85E72D8081}" type="slidenum">
              <a:rPr lang="en-GB" smtClean="0"/>
              <a:t>10</a:t>
            </a:fld>
            <a:endParaRPr lang="en-GB" dirty="0"/>
          </a:p>
        </p:txBody>
      </p:sp>
    </p:spTree>
    <p:extLst>
      <p:ext uri="{BB962C8B-B14F-4D97-AF65-F5344CB8AC3E}">
        <p14:creationId xmlns:p14="http://schemas.microsoft.com/office/powerpoint/2010/main" val="3848834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278" y="138322"/>
            <a:ext cx="8229600" cy="1143000"/>
          </a:xfrm>
        </p:spPr>
        <p:txBody>
          <a:bodyPr vert="horz" lIns="91440" tIns="45720" rIns="91440" bIns="45720" rtlCol="0" anchor="ctr">
            <a:noAutofit/>
          </a:bodyPr>
          <a:lstStyle/>
          <a:p>
            <a:r>
              <a:rPr lang="en-GB" altLang="en-US" sz="3600" b="1" dirty="0">
                <a:solidFill>
                  <a:srgbClr val="8C0935"/>
                </a:solidFill>
              </a:rPr>
              <a:t>Phases of the NMW</a:t>
            </a:r>
            <a:endParaRPr lang="en-GB" sz="3600" b="1" dirty="0">
              <a:solidFill>
                <a:srgbClr val="8C0935"/>
              </a:solidFill>
            </a:endParaRPr>
          </a:p>
        </p:txBody>
      </p:sp>
      <p:grpSp>
        <p:nvGrpSpPr>
          <p:cNvPr id="39" name="Group 38"/>
          <p:cNvGrpSpPr/>
          <p:nvPr/>
        </p:nvGrpSpPr>
        <p:grpSpPr>
          <a:xfrm>
            <a:off x="2151273" y="1165641"/>
            <a:ext cx="6584181" cy="1588685"/>
            <a:chOff x="554038" y="2023640"/>
            <a:chExt cx="6080125" cy="1198163"/>
          </a:xfrm>
        </p:grpSpPr>
        <p:grpSp>
          <p:nvGrpSpPr>
            <p:cNvPr id="40" name="Group 39"/>
            <p:cNvGrpSpPr/>
            <p:nvPr/>
          </p:nvGrpSpPr>
          <p:grpSpPr>
            <a:xfrm>
              <a:off x="554038" y="2023640"/>
              <a:ext cx="6080125" cy="1198163"/>
              <a:chOff x="554038" y="1908175"/>
              <a:chExt cx="6080125" cy="1308100"/>
            </a:xfrm>
          </p:grpSpPr>
          <p:sp>
            <p:nvSpPr>
              <p:cNvPr id="44" name="Freeform 6"/>
              <p:cNvSpPr>
                <a:spLocks/>
              </p:cNvSpPr>
              <p:nvPr/>
            </p:nvSpPr>
            <p:spPr bwMode="auto">
              <a:xfrm>
                <a:off x="554038" y="2003425"/>
                <a:ext cx="2022475" cy="1212850"/>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rgbClr val="7030A0"/>
                </a:solidFill>
              </a:ln>
            </p:spPr>
            <p:txBody>
              <a:bodyPr vert="horz" wrap="square" lIns="91440" tIns="45720" rIns="91440" bIns="45720" numCol="1" anchor="t" anchorCtr="0" compatLnSpc="1">
                <a:prstTxWarp prst="textNoShape">
                  <a:avLst/>
                </a:prstTxWarp>
              </a:bodyPr>
              <a:lstStyle/>
              <a:p>
                <a:endParaRPr lang="en-GB" dirty="0">
                  <a:solidFill>
                    <a:srgbClr val="8C0935"/>
                  </a:solidFill>
                </a:endParaRPr>
              </a:p>
            </p:txBody>
          </p:sp>
          <p:sp>
            <p:nvSpPr>
              <p:cNvPr id="45" name="Freeform 7"/>
              <p:cNvSpPr>
                <a:spLocks/>
              </p:cNvSpPr>
              <p:nvPr/>
            </p:nvSpPr>
            <p:spPr bwMode="auto">
              <a:xfrm>
                <a:off x="1919288" y="1908175"/>
                <a:ext cx="4714875"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rgbClr val="8C0935"/>
              </a:solidFill>
              <a:ln>
                <a:solidFill>
                  <a:schemeClr val="tx2"/>
                </a:solidFill>
              </a:ln>
            </p:spPr>
            <p:txBody>
              <a:bodyPr vert="horz" wrap="square" lIns="91440" tIns="45720" rIns="91440" bIns="45720" numCol="1" anchor="t" anchorCtr="0" compatLnSpc="1">
                <a:prstTxWarp prst="textNoShape">
                  <a:avLst/>
                </a:prstTxWarp>
              </a:bodyPr>
              <a:lstStyle/>
              <a:p>
                <a:endParaRPr lang="en-GB" dirty="0"/>
              </a:p>
            </p:txBody>
          </p:sp>
        </p:grpSp>
        <p:sp>
          <p:nvSpPr>
            <p:cNvPr id="41" name="Rectangle 40"/>
            <p:cNvSpPr/>
            <p:nvPr/>
          </p:nvSpPr>
          <p:spPr>
            <a:xfrm>
              <a:off x="2681891" y="2112614"/>
              <a:ext cx="3888946" cy="960979"/>
            </a:xfrm>
            <a:prstGeom prst="rect">
              <a:avLst/>
            </a:prstGeom>
          </p:spPr>
          <p:txBody>
            <a:bodyPr wrap="square">
              <a:spAutoFit/>
            </a:bodyPr>
            <a:lstStyle/>
            <a:p>
              <a:pPr lvl="1" algn="ctr">
                <a:lnSpc>
                  <a:spcPct val="80000"/>
                </a:lnSpc>
              </a:pPr>
              <a:r>
                <a:rPr lang="en-GB" altLang="en-US" sz="1600" dirty="0" smtClean="0">
                  <a:solidFill>
                    <a:schemeClr val="bg1"/>
                  </a:solidFill>
                </a:rPr>
                <a:t>“</a:t>
              </a:r>
              <a:r>
                <a:rPr lang="en-GB" altLang="en-US" sz="1600" dirty="0">
                  <a:solidFill>
                    <a:schemeClr val="bg1"/>
                  </a:solidFill>
                </a:rPr>
                <a:t>We have taken a prudent approach in choosing the initial rate, to find the balance between improving low pay and avoiding damage to efficient businesses and employment opportunities” </a:t>
              </a:r>
              <a:r>
                <a:rPr lang="en-GB" altLang="en-US" sz="1600" b="1" dirty="0">
                  <a:solidFill>
                    <a:schemeClr val="bg1"/>
                  </a:solidFill>
                </a:rPr>
                <a:t>George </a:t>
              </a:r>
              <a:r>
                <a:rPr lang="en-GB" altLang="en-US" sz="1600" b="1" dirty="0" smtClean="0">
                  <a:solidFill>
                    <a:schemeClr val="bg1"/>
                  </a:solidFill>
                </a:rPr>
                <a:t>Bain, the Chair of the LPC </a:t>
              </a:r>
              <a:r>
                <a:rPr lang="en-GB" altLang="en-US" sz="1600" b="1" dirty="0">
                  <a:solidFill>
                    <a:schemeClr val="bg1"/>
                  </a:solidFill>
                </a:rPr>
                <a:t>(1998)</a:t>
              </a:r>
            </a:p>
          </p:txBody>
        </p:sp>
        <p:sp>
          <p:nvSpPr>
            <p:cNvPr id="43" name="Rectangle 42"/>
            <p:cNvSpPr/>
            <p:nvPr/>
          </p:nvSpPr>
          <p:spPr>
            <a:xfrm>
              <a:off x="630176" y="2255933"/>
              <a:ext cx="1152128" cy="557090"/>
            </a:xfrm>
            <a:prstGeom prst="rect">
              <a:avLst/>
            </a:prstGeom>
          </p:spPr>
          <p:txBody>
            <a:bodyPr wrap="square">
              <a:spAutoFit/>
            </a:bodyPr>
            <a:lstStyle/>
            <a:p>
              <a:r>
                <a:rPr lang="en-GB" sz="1400" b="1" dirty="0" smtClean="0">
                  <a:solidFill>
                    <a:srgbClr val="8C0935"/>
                  </a:solidFill>
                  <a:latin typeface="Georgia" pitchFamily="18" charset="0"/>
                </a:rPr>
                <a:t>Initial caution, 1999-2000</a:t>
              </a:r>
              <a:endParaRPr lang="en-GB" sz="1400" dirty="0">
                <a:solidFill>
                  <a:srgbClr val="8C0935"/>
                </a:solidFill>
                <a:latin typeface="Georgia" pitchFamily="18" charset="0"/>
              </a:endParaRPr>
            </a:p>
          </p:txBody>
        </p:sp>
      </p:grpSp>
      <p:grpSp>
        <p:nvGrpSpPr>
          <p:cNvPr id="46" name="Group 45"/>
          <p:cNvGrpSpPr/>
          <p:nvPr/>
        </p:nvGrpSpPr>
        <p:grpSpPr>
          <a:xfrm>
            <a:off x="2151274" y="2754326"/>
            <a:ext cx="6628644" cy="1475944"/>
            <a:chOff x="554038" y="3276574"/>
            <a:chExt cx="6080125" cy="1254347"/>
          </a:xfrm>
        </p:grpSpPr>
        <p:grpSp>
          <p:nvGrpSpPr>
            <p:cNvPr id="47" name="Group 46"/>
            <p:cNvGrpSpPr/>
            <p:nvPr/>
          </p:nvGrpSpPr>
          <p:grpSpPr>
            <a:xfrm>
              <a:off x="554038" y="3276574"/>
              <a:ext cx="6080125" cy="1254347"/>
              <a:chOff x="554038" y="1908174"/>
              <a:chExt cx="6080125" cy="1369439"/>
            </a:xfrm>
          </p:grpSpPr>
          <p:sp>
            <p:nvSpPr>
              <p:cNvPr id="51" name="Freeform 6"/>
              <p:cNvSpPr>
                <a:spLocks/>
              </p:cNvSpPr>
              <p:nvPr/>
            </p:nvSpPr>
            <p:spPr bwMode="auto">
              <a:xfrm>
                <a:off x="554038" y="2064763"/>
                <a:ext cx="2022475" cy="1212850"/>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rgbClr val="EB8C00"/>
                </a:solidFill>
              </a:ln>
            </p:spPr>
            <p:txBody>
              <a:bodyPr vert="horz" wrap="square" lIns="91440" tIns="45720" rIns="91440" bIns="45720" numCol="1" anchor="t" anchorCtr="0" compatLnSpc="1">
                <a:prstTxWarp prst="textNoShape">
                  <a:avLst/>
                </a:prstTxWarp>
              </a:bodyPr>
              <a:lstStyle/>
              <a:p>
                <a:endParaRPr lang="en-GB" dirty="0"/>
              </a:p>
            </p:txBody>
          </p:sp>
          <p:sp>
            <p:nvSpPr>
              <p:cNvPr id="52" name="Freeform 7"/>
              <p:cNvSpPr>
                <a:spLocks/>
              </p:cNvSpPr>
              <p:nvPr/>
            </p:nvSpPr>
            <p:spPr bwMode="auto">
              <a:xfrm>
                <a:off x="1919288" y="1908174"/>
                <a:ext cx="4714875" cy="130810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chemeClr val="accent2">
                  <a:lumMod val="40000"/>
                  <a:lumOff val="60000"/>
                </a:schemeClr>
              </a:solidFill>
              <a:ln>
                <a:solidFill>
                  <a:srgbClr val="EB8C00"/>
                </a:solidFill>
              </a:ln>
            </p:spPr>
            <p:txBody>
              <a:bodyPr vert="horz" wrap="square" lIns="91440" tIns="45720" rIns="91440" bIns="45720" numCol="1" anchor="t" anchorCtr="0" compatLnSpc="1">
                <a:prstTxWarp prst="textNoShape">
                  <a:avLst/>
                </a:prstTxWarp>
              </a:bodyPr>
              <a:lstStyle/>
              <a:p>
                <a:endParaRPr lang="en-GB" dirty="0"/>
              </a:p>
            </p:txBody>
          </p:sp>
        </p:grpSp>
        <p:sp>
          <p:nvSpPr>
            <p:cNvPr id="48" name="Rectangle 47"/>
            <p:cNvSpPr/>
            <p:nvPr/>
          </p:nvSpPr>
          <p:spPr>
            <a:xfrm>
              <a:off x="2690160" y="3417913"/>
              <a:ext cx="3903219" cy="915485"/>
            </a:xfrm>
            <a:prstGeom prst="rect">
              <a:avLst/>
            </a:prstGeom>
          </p:spPr>
          <p:txBody>
            <a:bodyPr wrap="square">
              <a:spAutoFit/>
            </a:bodyPr>
            <a:lstStyle/>
            <a:p>
              <a:pPr lvl="1">
                <a:lnSpc>
                  <a:spcPct val="80000"/>
                </a:lnSpc>
              </a:pPr>
              <a:r>
                <a:rPr lang="en-GB" altLang="en-US" sz="1600" dirty="0" smtClean="0"/>
                <a:t>“…</a:t>
              </a:r>
              <a:r>
                <a:rPr lang="en-GB" altLang="en-US" sz="1600" dirty="0"/>
                <a:t>we believe that there is a case for increasing the effective rate of the minimum wage, implying a series of increases for a number of years above average earnings</a:t>
              </a:r>
              <a:r>
                <a:rPr lang="en-GB" altLang="en-US" sz="1600" dirty="0" smtClean="0"/>
                <a:t>…” </a:t>
              </a:r>
              <a:r>
                <a:rPr lang="en-GB" altLang="en-US" sz="1600" dirty="0"/>
                <a:t>Fourth Report (2003)  </a:t>
              </a:r>
            </a:p>
          </p:txBody>
        </p:sp>
        <p:sp>
          <p:nvSpPr>
            <p:cNvPr id="50" name="Rectangle 49"/>
            <p:cNvSpPr/>
            <p:nvPr/>
          </p:nvSpPr>
          <p:spPr>
            <a:xfrm>
              <a:off x="573725" y="3417913"/>
              <a:ext cx="1422803" cy="993956"/>
            </a:xfrm>
            <a:prstGeom prst="rect">
              <a:avLst/>
            </a:prstGeom>
          </p:spPr>
          <p:txBody>
            <a:bodyPr wrap="square">
              <a:spAutoFit/>
            </a:bodyPr>
            <a:lstStyle/>
            <a:p>
              <a:r>
                <a:rPr lang="en-GB" sz="1400" b="1" dirty="0" smtClean="0">
                  <a:solidFill>
                    <a:schemeClr val="accent2">
                      <a:lumMod val="60000"/>
                      <a:lumOff val="40000"/>
                    </a:schemeClr>
                  </a:solidFill>
                  <a:latin typeface="Georgia" pitchFamily="18" charset="0"/>
                </a:rPr>
                <a:t>Above average earnings growth increases, 2001-6</a:t>
              </a:r>
              <a:endParaRPr lang="en-GB" sz="1400" dirty="0">
                <a:solidFill>
                  <a:schemeClr val="accent2">
                    <a:lumMod val="60000"/>
                    <a:lumOff val="40000"/>
                  </a:schemeClr>
                </a:solidFill>
                <a:latin typeface="Georgia" pitchFamily="18" charset="0"/>
              </a:endParaRPr>
            </a:p>
          </p:txBody>
        </p:sp>
      </p:grpSp>
      <p:grpSp>
        <p:nvGrpSpPr>
          <p:cNvPr id="53" name="Group 52"/>
          <p:cNvGrpSpPr/>
          <p:nvPr/>
        </p:nvGrpSpPr>
        <p:grpSpPr>
          <a:xfrm>
            <a:off x="2172736" y="4247038"/>
            <a:ext cx="6607181" cy="1368112"/>
            <a:chOff x="8038" y="4460420"/>
            <a:chExt cx="6562798" cy="1368112"/>
          </a:xfrm>
          <a:solidFill>
            <a:schemeClr val="accent2">
              <a:lumMod val="75000"/>
            </a:schemeClr>
          </a:solidFill>
        </p:grpSpPr>
        <p:grpSp>
          <p:nvGrpSpPr>
            <p:cNvPr id="54" name="Group 53"/>
            <p:cNvGrpSpPr/>
            <p:nvPr/>
          </p:nvGrpSpPr>
          <p:grpSpPr>
            <a:xfrm>
              <a:off x="8038" y="4460420"/>
              <a:ext cx="6562718" cy="1368111"/>
              <a:chOff x="8038" y="1908175"/>
              <a:chExt cx="6562718" cy="1493642"/>
            </a:xfrm>
            <a:grpFill/>
          </p:grpSpPr>
          <p:sp>
            <p:nvSpPr>
              <p:cNvPr id="59" name="Freeform 6"/>
              <p:cNvSpPr>
                <a:spLocks/>
              </p:cNvSpPr>
              <p:nvPr/>
            </p:nvSpPr>
            <p:spPr bwMode="auto">
              <a:xfrm>
                <a:off x="8038" y="2003424"/>
                <a:ext cx="2399263" cy="1259415"/>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grpFill/>
              <a:ln>
                <a:solidFill>
                  <a:schemeClr val="accent4"/>
                </a:solidFill>
              </a:ln>
            </p:spPr>
            <p:txBody>
              <a:bodyPr vert="horz" wrap="square" lIns="91440" tIns="45720" rIns="91440" bIns="45720" numCol="1" anchor="t" anchorCtr="0" compatLnSpc="1">
                <a:prstTxWarp prst="textNoShape">
                  <a:avLst/>
                </a:prstTxWarp>
              </a:bodyPr>
              <a:lstStyle/>
              <a:p>
                <a:endParaRPr lang="en-GB" dirty="0"/>
              </a:p>
            </p:txBody>
          </p:sp>
          <p:sp>
            <p:nvSpPr>
              <p:cNvPr id="60" name="Freeform 7"/>
              <p:cNvSpPr>
                <a:spLocks/>
              </p:cNvSpPr>
              <p:nvPr/>
            </p:nvSpPr>
            <p:spPr bwMode="auto">
              <a:xfrm>
                <a:off x="1316666" y="1908175"/>
                <a:ext cx="5254090" cy="1493642"/>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grpFill/>
              <a:ln>
                <a:solidFill>
                  <a:schemeClr val="accent4"/>
                </a:solidFill>
              </a:ln>
            </p:spPr>
            <p:txBody>
              <a:bodyPr vert="horz" wrap="square" lIns="91440" tIns="45720" rIns="91440" bIns="45720" numCol="1" anchor="t" anchorCtr="0" compatLnSpc="1">
                <a:prstTxWarp prst="textNoShape">
                  <a:avLst/>
                </a:prstTxWarp>
              </a:bodyPr>
              <a:lstStyle/>
              <a:p>
                <a:endParaRPr lang="en-GB" dirty="0"/>
              </a:p>
            </p:txBody>
          </p:sp>
        </p:grpSp>
        <p:sp>
          <p:nvSpPr>
            <p:cNvPr id="55" name="Rectangle 54"/>
            <p:cNvSpPr/>
            <p:nvPr/>
          </p:nvSpPr>
          <p:spPr>
            <a:xfrm>
              <a:off x="2312294" y="4554337"/>
              <a:ext cx="4258542" cy="1274195"/>
            </a:xfrm>
            <a:prstGeom prst="rect">
              <a:avLst/>
            </a:prstGeom>
            <a:grpFill/>
          </p:spPr>
          <p:txBody>
            <a:bodyPr wrap="square">
              <a:spAutoFit/>
            </a:bodyPr>
            <a:lstStyle/>
            <a:p>
              <a:pPr lvl="1">
                <a:lnSpc>
                  <a:spcPct val="80000"/>
                </a:lnSpc>
              </a:pPr>
              <a:r>
                <a:rPr lang="en-GB" altLang="en-US" sz="1600" dirty="0" smtClean="0">
                  <a:solidFill>
                    <a:schemeClr val="bg1"/>
                  </a:solidFill>
                </a:rPr>
                <a:t>“</a:t>
              </a:r>
              <a:r>
                <a:rPr lang="en-GB" altLang="en-US" sz="1600" dirty="0">
                  <a:solidFill>
                    <a:schemeClr val="bg1"/>
                  </a:solidFill>
                </a:rPr>
                <a:t>we have no presumption that further increases above average earnings are required” </a:t>
              </a:r>
              <a:r>
                <a:rPr lang="en-GB" altLang="en-US" sz="1600" dirty="0" smtClean="0">
                  <a:solidFill>
                    <a:schemeClr val="bg1"/>
                  </a:solidFill>
                </a:rPr>
                <a:t>LPC </a:t>
              </a:r>
              <a:r>
                <a:rPr lang="en-GB" altLang="en-US" sz="1600" dirty="0">
                  <a:solidFill>
                    <a:schemeClr val="bg1"/>
                  </a:solidFill>
                </a:rPr>
                <a:t>2006 Report</a:t>
              </a:r>
              <a:endParaRPr lang="en-GB" altLang="en-US" sz="1600" dirty="0" smtClean="0">
                <a:solidFill>
                  <a:schemeClr val="bg1"/>
                </a:solidFill>
              </a:endParaRPr>
            </a:p>
            <a:p>
              <a:pPr lvl="1">
                <a:lnSpc>
                  <a:spcPct val="80000"/>
                </a:lnSpc>
              </a:pPr>
              <a:r>
                <a:rPr lang="en-GB" altLang="en-US" sz="1600" dirty="0" smtClean="0">
                  <a:solidFill>
                    <a:schemeClr val="bg1"/>
                  </a:solidFill>
                </a:rPr>
                <a:t>again little evidence of employment effects up to 2013 but awaiting further evidence of the impact of recession</a:t>
              </a:r>
              <a:endParaRPr lang="en-GB" altLang="en-US" sz="1600" dirty="0">
                <a:solidFill>
                  <a:schemeClr val="bg1"/>
                </a:solidFill>
              </a:endParaRPr>
            </a:p>
          </p:txBody>
        </p:sp>
        <p:sp>
          <p:nvSpPr>
            <p:cNvPr id="57" name="Rectangle 56"/>
            <p:cNvSpPr/>
            <p:nvPr/>
          </p:nvSpPr>
          <p:spPr>
            <a:xfrm>
              <a:off x="90487" y="4626069"/>
              <a:ext cx="1477306" cy="954107"/>
            </a:xfrm>
            <a:prstGeom prst="rect">
              <a:avLst/>
            </a:prstGeom>
            <a:grpFill/>
          </p:spPr>
          <p:txBody>
            <a:bodyPr wrap="square">
              <a:spAutoFit/>
            </a:bodyPr>
            <a:lstStyle/>
            <a:p>
              <a:r>
                <a:rPr lang="en-GB" sz="1400" b="1" dirty="0" smtClean="0">
                  <a:solidFill>
                    <a:schemeClr val="bg1"/>
                  </a:solidFill>
                  <a:latin typeface="Georgia" pitchFamily="18" charset="0"/>
                </a:rPr>
                <a:t>Caution again in uncertain times, 2007-13</a:t>
              </a:r>
              <a:endParaRPr lang="en-GB" sz="1400" dirty="0">
                <a:solidFill>
                  <a:schemeClr val="bg1"/>
                </a:solidFill>
                <a:latin typeface="Georgia" pitchFamily="18" charset="0"/>
              </a:endParaRPr>
            </a:p>
          </p:txBody>
        </p:sp>
      </p:grpSp>
      <p:grpSp>
        <p:nvGrpSpPr>
          <p:cNvPr id="25" name="Group 24"/>
          <p:cNvGrpSpPr/>
          <p:nvPr/>
        </p:nvGrpSpPr>
        <p:grpSpPr>
          <a:xfrm>
            <a:off x="2151274" y="5594404"/>
            <a:ext cx="6628644" cy="1110918"/>
            <a:chOff x="554038" y="2110885"/>
            <a:chExt cx="6080125" cy="1110918"/>
          </a:xfrm>
        </p:grpSpPr>
        <p:grpSp>
          <p:nvGrpSpPr>
            <p:cNvPr id="26" name="Group 25"/>
            <p:cNvGrpSpPr/>
            <p:nvPr/>
          </p:nvGrpSpPr>
          <p:grpSpPr>
            <a:xfrm>
              <a:off x="554038" y="2110885"/>
              <a:ext cx="6080125" cy="1110918"/>
              <a:chOff x="554038" y="2003425"/>
              <a:chExt cx="6080125" cy="1212850"/>
            </a:xfrm>
          </p:grpSpPr>
          <p:sp>
            <p:nvSpPr>
              <p:cNvPr id="29" name="Freeform 6"/>
              <p:cNvSpPr>
                <a:spLocks/>
              </p:cNvSpPr>
              <p:nvPr/>
            </p:nvSpPr>
            <p:spPr bwMode="auto">
              <a:xfrm>
                <a:off x="554038" y="2003425"/>
                <a:ext cx="2022475" cy="1212850"/>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chemeClr val="tx2"/>
                </a:solidFill>
              </a:ln>
            </p:spPr>
            <p:txBody>
              <a:bodyPr vert="horz" wrap="square" lIns="91440" tIns="45720" rIns="91440" bIns="45720" numCol="1" anchor="t" anchorCtr="0" compatLnSpc="1">
                <a:prstTxWarp prst="textNoShape">
                  <a:avLst/>
                </a:prstTxWarp>
              </a:bodyPr>
              <a:lstStyle/>
              <a:p>
                <a:endParaRPr lang="en-GB" dirty="0"/>
              </a:p>
            </p:txBody>
          </p:sp>
          <p:sp>
            <p:nvSpPr>
              <p:cNvPr id="30" name="Freeform 7"/>
              <p:cNvSpPr>
                <a:spLocks/>
              </p:cNvSpPr>
              <p:nvPr/>
            </p:nvSpPr>
            <p:spPr bwMode="auto">
              <a:xfrm>
                <a:off x="1919288" y="2161782"/>
                <a:ext cx="4714875" cy="981421"/>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chemeClr val="accent2">
                  <a:lumMod val="60000"/>
                  <a:lumOff val="40000"/>
                </a:schemeClr>
              </a:solidFill>
              <a:ln>
                <a:solidFill>
                  <a:schemeClr val="tx2"/>
                </a:solidFill>
              </a:ln>
            </p:spPr>
            <p:txBody>
              <a:bodyPr vert="horz" wrap="square" lIns="91440" tIns="45720" rIns="91440" bIns="45720" numCol="1" anchor="t" anchorCtr="0" compatLnSpc="1">
                <a:prstTxWarp prst="textNoShape">
                  <a:avLst/>
                </a:prstTxWarp>
              </a:bodyPr>
              <a:lstStyle/>
              <a:p>
                <a:endParaRPr lang="en-GB" dirty="0"/>
              </a:p>
            </p:txBody>
          </p:sp>
        </p:grpSp>
        <p:sp>
          <p:nvSpPr>
            <p:cNvPr id="27" name="Rectangle 26"/>
            <p:cNvSpPr/>
            <p:nvPr/>
          </p:nvSpPr>
          <p:spPr>
            <a:xfrm>
              <a:off x="2667617" y="2404980"/>
              <a:ext cx="3402142" cy="486287"/>
            </a:xfrm>
            <a:prstGeom prst="rect">
              <a:avLst/>
            </a:prstGeom>
          </p:spPr>
          <p:txBody>
            <a:bodyPr wrap="square">
              <a:spAutoFit/>
            </a:bodyPr>
            <a:lstStyle/>
            <a:p>
              <a:pPr lvl="1">
                <a:lnSpc>
                  <a:spcPct val="80000"/>
                </a:lnSpc>
              </a:pPr>
              <a:r>
                <a:rPr lang="en-GB" altLang="en-US" sz="1600" dirty="0" smtClean="0">
                  <a:solidFill>
                    <a:schemeClr val="bg1"/>
                  </a:solidFill>
                </a:rPr>
                <a:t>“a </a:t>
              </a:r>
              <a:r>
                <a:rPr lang="en-GB" altLang="en-US" sz="1600" dirty="0">
                  <a:solidFill>
                    <a:schemeClr val="bg1"/>
                  </a:solidFill>
                </a:rPr>
                <a:t>move towards restoring the real value of the </a:t>
              </a:r>
              <a:r>
                <a:rPr lang="en-GB" altLang="en-US" sz="1600" dirty="0" smtClean="0">
                  <a:solidFill>
                    <a:schemeClr val="bg1"/>
                  </a:solidFill>
                </a:rPr>
                <a:t>NMW” LPC </a:t>
              </a:r>
              <a:r>
                <a:rPr lang="en-GB" altLang="en-US" sz="1600" dirty="0">
                  <a:solidFill>
                    <a:schemeClr val="bg1"/>
                  </a:solidFill>
                </a:rPr>
                <a:t>2014 Report </a:t>
              </a:r>
            </a:p>
          </p:txBody>
        </p:sp>
        <p:sp>
          <p:nvSpPr>
            <p:cNvPr id="28" name="Rectangle 27"/>
            <p:cNvSpPr/>
            <p:nvPr/>
          </p:nvSpPr>
          <p:spPr>
            <a:xfrm>
              <a:off x="630176" y="2255933"/>
              <a:ext cx="1152128" cy="738664"/>
            </a:xfrm>
            <a:prstGeom prst="rect">
              <a:avLst/>
            </a:prstGeom>
          </p:spPr>
          <p:txBody>
            <a:bodyPr wrap="square">
              <a:spAutoFit/>
            </a:bodyPr>
            <a:lstStyle/>
            <a:p>
              <a:r>
                <a:rPr lang="en-GB" sz="1400" b="1" dirty="0" smtClean="0">
                  <a:solidFill>
                    <a:schemeClr val="accent2">
                      <a:lumMod val="75000"/>
                    </a:schemeClr>
                  </a:solidFill>
                  <a:latin typeface="Georgia" pitchFamily="18" charset="0"/>
                </a:rPr>
                <a:t>A new phase? 2014 - 16</a:t>
              </a:r>
              <a:endParaRPr lang="en-GB" sz="1400" dirty="0">
                <a:solidFill>
                  <a:schemeClr val="accent2">
                    <a:lumMod val="75000"/>
                  </a:schemeClr>
                </a:solidFill>
                <a:latin typeface="Georgia" pitchFamily="18" charset="0"/>
              </a:endParaRPr>
            </a:p>
          </p:txBody>
        </p:sp>
      </p:grpSp>
      <p:sp>
        <p:nvSpPr>
          <p:cNvPr id="5" name="Down Arrow 4"/>
          <p:cNvSpPr/>
          <p:nvPr/>
        </p:nvSpPr>
        <p:spPr>
          <a:xfrm>
            <a:off x="179512" y="1165641"/>
            <a:ext cx="1800200" cy="5406122"/>
          </a:xfrm>
          <a:prstGeom prst="downArrow">
            <a:avLst/>
          </a:prstGeom>
          <a:solidFill>
            <a:srgbClr val="8C09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755576" y="1283616"/>
            <a:ext cx="738664" cy="4455836"/>
          </a:xfrm>
          <a:prstGeom prst="rect">
            <a:avLst/>
          </a:prstGeom>
          <a:noFill/>
        </p:spPr>
        <p:txBody>
          <a:bodyPr vert="vert270" wrap="square" rtlCol="0">
            <a:spAutoFit/>
          </a:bodyPr>
          <a:lstStyle/>
          <a:p>
            <a:pPr algn="ctr"/>
            <a:r>
              <a:rPr lang="en-GB" b="1" dirty="0" smtClean="0">
                <a:solidFill>
                  <a:schemeClr val="bg1"/>
                </a:solidFill>
              </a:rPr>
              <a:t>The NMW has been characterised by a flexible approach</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92977CDE-7A91-4729-A4ED-EA85E72D8081}" type="slidenum">
              <a:rPr lang="en-GB" smtClean="0"/>
              <a:t>11</a:t>
            </a:fld>
            <a:endParaRPr lang="en-GB" dirty="0"/>
          </a:p>
        </p:txBody>
      </p:sp>
    </p:spTree>
    <p:extLst>
      <p:ext uri="{BB962C8B-B14F-4D97-AF65-F5344CB8AC3E}">
        <p14:creationId xmlns:p14="http://schemas.microsoft.com/office/powerpoint/2010/main" val="2006800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388" y="188913"/>
            <a:ext cx="8785225" cy="1007839"/>
          </a:xfrm>
        </p:spPr>
        <p:txBody>
          <a:bodyPr>
            <a:normAutofit fontScale="90000"/>
          </a:bodyPr>
          <a:lstStyle/>
          <a:p>
            <a:r>
              <a:rPr lang="en-GB" altLang="en-US" sz="3200" b="1" dirty="0">
                <a:solidFill>
                  <a:srgbClr val="8C0935"/>
                </a:solidFill>
              </a:rPr>
              <a:t>Between 1999 and </a:t>
            </a:r>
            <a:r>
              <a:rPr lang="en-GB" altLang="en-US" sz="3200" b="1" dirty="0" smtClean="0">
                <a:solidFill>
                  <a:srgbClr val="8C0935"/>
                </a:solidFill>
              </a:rPr>
              <a:t>2015, </a:t>
            </a:r>
            <a:r>
              <a:rPr lang="en-GB" altLang="en-US" sz="3200" b="1" dirty="0">
                <a:solidFill>
                  <a:srgbClr val="8C0935"/>
                </a:solidFill>
              </a:rPr>
              <a:t>the adult NMW has grown faster than </a:t>
            </a:r>
            <a:r>
              <a:rPr lang="en-GB" altLang="en-US" sz="3200" b="1" dirty="0" smtClean="0">
                <a:solidFill>
                  <a:srgbClr val="8C0935"/>
                </a:solidFill>
              </a:rPr>
              <a:t>average </a:t>
            </a:r>
            <a:r>
              <a:rPr lang="en-GB" altLang="en-US" sz="3200" b="1" dirty="0">
                <a:solidFill>
                  <a:srgbClr val="8C0935"/>
                </a:solidFill>
              </a:rPr>
              <a:t>earnings </a:t>
            </a:r>
            <a:r>
              <a:rPr lang="en-GB" altLang="en-US" sz="3200" b="1" dirty="0" smtClean="0">
                <a:solidFill>
                  <a:srgbClr val="8C0935"/>
                </a:solidFill>
              </a:rPr>
              <a:t>and </a:t>
            </a:r>
            <a:r>
              <a:rPr lang="en-GB" altLang="en-US" sz="3200" b="1" dirty="0">
                <a:solidFill>
                  <a:srgbClr val="8C0935"/>
                </a:solidFill>
              </a:rPr>
              <a:t>price inflation</a:t>
            </a:r>
          </a:p>
        </p:txBody>
      </p:sp>
      <p:sp>
        <p:nvSpPr>
          <p:cNvPr id="25603" name="Text Box 3"/>
          <p:cNvSpPr txBox="1">
            <a:spLocks noChangeArrowheads="1"/>
          </p:cNvSpPr>
          <p:nvPr/>
        </p:nvSpPr>
        <p:spPr bwMode="auto">
          <a:xfrm>
            <a:off x="250825" y="6218238"/>
            <a:ext cx="84248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ltLang="en-US" sz="1200" dirty="0"/>
              <a:t>Source: LPC estimates based on ONS data, AEI including bonuses (LNMQ), 1999, AWE total pay (KAB9), </a:t>
            </a:r>
            <a:r>
              <a:rPr lang="en-GB" altLang="en-US" sz="1200" dirty="0" smtClean="0"/>
              <a:t>2000-2015, </a:t>
            </a:r>
            <a:r>
              <a:rPr lang="en-GB" altLang="en-US" sz="1200" dirty="0"/>
              <a:t>RPI (CHAW), </a:t>
            </a:r>
            <a:r>
              <a:rPr lang="en-GB" altLang="en-US" sz="1200" dirty="0" smtClean="0"/>
              <a:t>1999-2015, </a:t>
            </a:r>
            <a:r>
              <a:rPr lang="en-GB" altLang="en-US" sz="1200" dirty="0"/>
              <a:t>and CPI (D7BT), </a:t>
            </a:r>
            <a:r>
              <a:rPr lang="en-GB" altLang="en-US" sz="1200" dirty="0" smtClean="0"/>
              <a:t>1999-2015, </a:t>
            </a:r>
            <a:r>
              <a:rPr lang="en-GB" altLang="en-US" sz="1200" dirty="0"/>
              <a:t>monthly; and GDP (YBHA), </a:t>
            </a:r>
            <a:r>
              <a:rPr lang="en-GB" altLang="en-US" sz="1200" dirty="0" smtClean="0"/>
              <a:t>1999-2015, </a:t>
            </a:r>
            <a:r>
              <a:rPr lang="en-GB" altLang="en-US" sz="1200" dirty="0"/>
              <a:t>quarterly, seasonally adjusted (AWE, AEI and GDP only), UK (GB for AWE and AEI).</a:t>
            </a:r>
          </a:p>
        </p:txBody>
      </p:sp>
      <p:pic>
        <p:nvPicPr>
          <p:cNvPr id="2050" name="Picture 2"/>
          <p:cNvPicPr>
            <a:picLocks noGrp="1" noChangeAspect="1" noChangeArrowheads="1"/>
          </p:cNvPicPr>
          <p:nvPr>
            <p:ph type="chart" idx="1"/>
          </p:nvPr>
        </p:nvPicPr>
        <p:blipFill>
          <a:blip r:embed="rId3" cstate="print">
            <a:extLst>
              <a:ext uri="{28A0092B-C50C-407E-A947-70E740481C1C}">
                <a14:useLocalDpi xmlns:a14="http://schemas.microsoft.com/office/drawing/2010/main" val="0"/>
              </a:ext>
            </a:extLst>
          </a:blip>
          <a:srcRect/>
          <a:stretch>
            <a:fillRect/>
          </a:stretch>
        </p:blipFill>
        <p:spPr bwMode="auto">
          <a:xfrm>
            <a:off x="358800" y="1216589"/>
            <a:ext cx="8208912" cy="500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C0383E63-DF92-45C9-B046-93010B5CDFA0}" type="slidenum">
              <a:rPr lang="en-GB" altLang="en-US" smtClean="0"/>
              <a:pPr/>
              <a:t>12</a:t>
            </a:fld>
            <a:endParaRPr lang="en-GB" altLang="en-US" dirty="0"/>
          </a:p>
        </p:txBody>
      </p:sp>
    </p:spTree>
    <p:extLst>
      <p:ext uri="{BB962C8B-B14F-4D97-AF65-F5344CB8AC3E}">
        <p14:creationId xmlns:p14="http://schemas.microsoft.com/office/powerpoint/2010/main" val="3193678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7504" y="188640"/>
            <a:ext cx="8928992" cy="922908"/>
          </a:xfrm>
        </p:spPr>
        <p:txBody>
          <a:bodyPr>
            <a:normAutofit/>
          </a:bodyPr>
          <a:lstStyle/>
          <a:p>
            <a:r>
              <a:rPr lang="en-GB" altLang="en-US" sz="3600" b="1" dirty="0" smtClean="0">
                <a:solidFill>
                  <a:srgbClr val="8C0935"/>
                </a:solidFill>
              </a:rPr>
              <a:t>Thus, the bite at </a:t>
            </a:r>
            <a:r>
              <a:rPr lang="en-GB" altLang="en-US" sz="3600" b="1" dirty="0" smtClean="0">
                <a:solidFill>
                  <a:srgbClr val="8C0935"/>
                </a:solidFill>
              </a:rPr>
              <a:t>54.5% </a:t>
            </a:r>
            <a:r>
              <a:rPr lang="en-GB" altLang="en-US" sz="3600" b="1" dirty="0" smtClean="0">
                <a:solidFill>
                  <a:srgbClr val="8C0935"/>
                </a:solidFill>
              </a:rPr>
              <a:t>is its highest ever</a:t>
            </a:r>
          </a:p>
        </p:txBody>
      </p:sp>
      <p:sp>
        <p:nvSpPr>
          <p:cNvPr id="7172" name="Rectangle 3"/>
          <p:cNvSpPr>
            <a:spLocks noChangeArrowheads="1"/>
          </p:cNvSpPr>
          <p:nvPr/>
        </p:nvSpPr>
        <p:spPr bwMode="auto">
          <a:xfrm>
            <a:off x="0" y="6235700"/>
            <a:ext cx="83169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000" dirty="0">
                <a:latin typeface="Arial" charset="0"/>
              </a:rPr>
              <a:t>Source: LPC estimates based on ASHE without supplementary information, April 1999-2004; ASHE with supplementary information, April 2004-2006; ASHE 2007 methodology, April 2006-2011; and ASHE 2010 methodology, April </a:t>
            </a:r>
            <a:r>
              <a:rPr lang="en-GB" altLang="en-US" sz="1000" dirty="0" smtClean="0">
                <a:latin typeface="Arial" charset="0"/>
              </a:rPr>
              <a:t>2011-2015, </a:t>
            </a:r>
            <a:r>
              <a:rPr lang="en-GB" altLang="en-US" sz="1000" dirty="0">
                <a:latin typeface="Arial" charset="0"/>
              </a:rPr>
              <a:t>standard weights, UK.</a:t>
            </a:r>
          </a:p>
          <a:p>
            <a:pPr>
              <a:spcBef>
                <a:spcPct val="0"/>
              </a:spcBef>
              <a:buFontTx/>
              <a:buNone/>
            </a:pPr>
            <a:r>
              <a:rPr lang="en-GB" altLang="en-US" sz="1000" dirty="0">
                <a:latin typeface="Arial" charset="0"/>
              </a:rPr>
              <a:t>Note: 21 year olds became entitled to the adult rate in October 2010.</a:t>
            </a:r>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081106"/>
            <a:ext cx="8208912" cy="500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92977CDE-7A91-4729-A4ED-EA85E72D8081}" type="slidenum">
              <a:rPr lang="en-GB" smtClean="0"/>
              <a:t>13</a:t>
            </a:fld>
            <a:endParaRPr lang="en-GB" dirty="0"/>
          </a:p>
        </p:txBody>
      </p:sp>
    </p:spTree>
    <p:extLst>
      <p:ext uri="{BB962C8B-B14F-4D97-AF65-F5344CB8AC3E}">
        <p14:creationId xmlns:p14="http://schemas.microsoft.com/office/powerpoint/2010/main" val="1977401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8C0935"/>
                </a:solidFill>
                <a:latin typeface="Arial" panose="020B0604020202020204" pitchFamily="34" charset="0"/>
                <a:cs typeface="Arial" panose="020B0604020202020204" pitchFamily="34" charset="0"/>
              </a:rPr>
              <a:t>… and across all sizes of firm and the economy</a:t>
            </a:r>
            <a:endParaRPr lang="en-GB" b="1" dirty="0">
              <a:solidFill>
                <a:srgbClr val="8C0935"/>
              </a:solidFill>
              <a:latin typeface="Arial" panose="020B0604020202020204" pitchFamily="34" charset="0"/>
              <a:cs typeface="Arial" panose="020B0604020202020204" pitchFamily="34" charset="0"/>
            </a:endParaRPr>
          </a:p>
        </p:txBody>
      </p:sp>
      <p:pic>
        <p:nvPicPr>
          <p:cNvPr id="2051" name="Picture 3"/>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26585" y="1484784"/>
            <a:ext cx="8100392" cy="494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16016" y="1700808"/>
            <a:ext cx="4114439" cy="413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3"/>
          <p:cNvSpPr>
            <a:spLocks noChangeArrowheads="1"/>
          </p:cNvSpPr>
          <p:nvPr/>
        </p:nvSpPr>
        <p:spPr bwMode="auto">
          <a:xfrm>
            <a:off x="152400" y="6308725"/>
            <a:ext cx="87487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000" dirty="0">
                <a:latin typeface="Arial" charset="0"/>
              </a:rPr>
              <a:t>Source: LPC estimates based on ASHE without supplementary information, April 1999-2004; ASHE with supplementary information, April 2004-2006; ASHE 2007 methodology, April 2006-2011; and ASHE 2010 methodology, April 2011-2014, standard weights, UK.</a:t>
            </a:r>
          </a:p>
          <a:p>
            <a:pPr>
              <a:spcBef>
                <a:spcPct val="0"/>
              </a:spcBef>
              <a:buFontTx/>
              <a:buNone/>
            </a:pPr>
            <a:r>
              <a:rPr lang="en-GB" altLang="en-US" sz="1000" dirty="0">
                <a:latin typeface="Arial" charset="0"/>
              </a:rPr>
              <a:t>Note: 22 year olds +, adult rates, in April of each year.</a:t>
            </a:r>
          </a:p>
        </p:txBody>
      </p:sp>
      <p:sp>
        <p:nvSpPr>
          <p:cNvPr id="3" name="Slide Number Placeholder 2"/>
          <p:cNvSpPr>
            <a:spLocks noGrp="1"/>
          </p:cNvSpPr>
          <p:nvPr>
            <p:ph type="sldNum" sz="quarter" idx="12"/>
          </p:nvPr>
        </p:nvSpPr>
        <p:spPr/>
        <p:txBody>
          <a:bodyPr/>
          <a:lstStyle/>
          <a:p>
            <a:fld id="{92977CDE-7A91-4729-A4ED-EA85E72D8081}" type="slidenum">
              <a:rPr lang="en-GB" smtClean="0"/>
              <a:t>14</a:t>
            </a:fld>
            <a:endParaRPr lang="en-GB" dirty="0"/>
          </a:p>
        </p:txBody>
      </p:sp>
    </p:spTree>
    <p:extLst>
      <p:ext uri="{BB962C8B-B14F-4D97-AF65-F5344CB8AC3E}">
        <p14:creationId xmlns:p14="http://schemas.microsoft.com/office/powerpoint/2010/main" val="1764828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Grp="1" noChangeAspect="1" noChangeArrowheads="1"/>
          </p:cNvPicPr>
          <p:nvPr>
            <p:ph type="chart" idx="1"/>
          </p:nvPr>
        </p:nvPicPr>
        <p:blipFill>
          <a:blip r:embed="rId2">
            <a:extLst>
              <a:ext uri="{28A0092B-C50C-407E-A947-70E740481C1C}">
                <a14:useLocalDpi xmlns:a14="http://schemas.microsoft.com/office/drawing/2010/main" val="0"/>
              </a:ext>
            </a:extLst>
          </a:blip>
          <a:srcRect/>
          <a:stretch>
            <a:fillRect/>
          </a:stretch>
        </p:blipFill>
        <p:spPr bwMode="auto">
          <a:xfrm>
            <a:off x="854515" y="1039421"/>
            <a:ext cx="7290953" cy="4993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9" name="Rectangle 4"/>
          <p:cNvSpPr>
            <a:spLocks noGrp="1" noChangeArrowheads="1"/>
          </p:cNvSpPr>
          <p:nvPr>
            <p:ph type="title"/>
          </p:nvPr>
        </p:nvSpPr>
        <p:spPr>
          <a:xfrm>
            <a:off x="179512" y="116632"/>
            <a:ext cx="8785225" cy="864096"/>
          </a:xfrm>
        </p:spPr>
        <p:txBody>
          <a:bodyPr>
            <a:normAutofit fontScale="90000"/>
          </a:bodyPr>
          <a:lstStyle/>
          <a:p>
            <a:r>
              <a:rPr lang="en-GB" altLang="en-US" sz="3600" b="1" dirty="0" smtClean="0">
                <a:solidFill>
                  <a:srgbClr val="8C0935"/>
                </a:solidFill>
                <a:latin typeface="Arial" panose="020B0604020202020204" pitchFamily="34" charset="0"/>
                <a:cs typeface="Arial" panose="020B0604020202020204" pitchFamily="34" charset="0"/>
              </a:rPr>
              <a:t>Indeed, the low paid have fared much better than in previous recessions and recoveries</a:t>
            </a:r>
          </a:p>
        </p:txBody>
      </p:sp>
      <p:sp>
        <p:nvSpPr>
          <p:cNvPr id="45060" name="Text Box 8"/>
          <p:cNvSpPr txBox="1">
            <a:spLocks noChangeArrowheads="1"/>
          </p:cNvSpPr>
          <p:nvPr/>
        </p:nvSpPr>
        <p:spPr bwMode="auto">
          <a:xfrm>
            <a:off x="101936" y="6539874"/>
            <a:ext cx="7200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GB" altLang="en-US" sz="1200" dirty="0">
                <a:latin typeface="Arial" charset="0"/>
              </a:rPr>
              <a:t>Source: LPC estimates based on NES and ASHE, UK, 1975-2014.</a:t>
            </a:r>
          </a:p>
        </p:txBody>
      </p:sp>
      <p:sp>
        <p:nvSpPr>
          <p:cNvPr id="3" name="Oval 2"/>
          <p:cNvSpPr/>
          <p:nvPr/>
        </p:nvSpPr>
        <p:spPr>
          <a:xfrm>
            <a:off x="3059832" y="1988838"/>
            <a:ext cx="864096" cy="504825"/>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5063" name="TextBox 3"/>
          <p:cNvSpPr txBox="1">
            <a:spLocks noChangeArrowheads="1"/>
          </p:cNvSpPr>
          <p:nvPr/>
        </p:nvSpPr>
        <p:spPr bwMode="auto">
          <a:xfrm>
            <a:off x="611560" y="6159249"/>
            <a:ext cx="25400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GB" altLang="en-US" sz="1800" dirty="0">
                <a:latin typeface="Arial" charset="0"/>
              </a:rPr>
              <a:t>1970s Incomes policy</a:t>
            </a:r>
          </a:p>
        </p:txBody>
      </p:sp>
      <p:sp>
        <p:nvSpPr>
          <p:cNvPr id="45064" name="TextBox 10"/>
          <p:cNvSpPr txBox="1">
            <a:spLocks noChangeArrowheads="1"/>
          </p:cNvSpPr>
          <p:nvPr/>
        </p:nvSpPr>
        <p:spPr bwMode="auto">
          <a:xfrm>
            <a:off x="6833548" y="6233318"/>
            <a:ext cx="792162"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GB" altLang="en-US" sz="1800" dirty="0">
                <a:latin typeface="Arial" charset="0"/>
              </a:rPr>
              <a:t>NMW</a:t>
            </a:r>
          </a:p>
        </p:txBody>
      </p:sp>
      <p:cxnSp>
        <p:nvCxnSpPr>
          <p:cNvPr id="6" name="Straight Arrow Connector 5"/>
          <p:cNvCxnSpPr/>
          <p:nvPr/>
        </p:nvCxnSpPr>
        <p:spPr>
          <a:xfrm flipH="1" flipV="1">
            <a:off x="4817324" y="5826250"/>
            <a:ext cx="2016224" cy="40866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259147" y="4105522"/>
            <a:ext cx="1746683" cy="2127797"/>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12" name="Straight Arrow Connector 11"/>
          <p:cNvCxnSpPr/>
          <p:nvPr/>
        </p:nvCxnSpPr>
        <p:spPr>
          <a:xfrm flipV="1">
            <a:off x="3151560" y="2409296"/>
            <a:ext cx="183540" cy="374995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0383E63-DF92-45C9-B046-93010B5CDFA0}" type="slidenum">
              <a:rPr lang="en-GB" altLang="en-US" smtClean="0"/>
              <a:pPr/>
              <a:t>15</a:t>
            </a:fld>
            <a:endParaRPr lang="en-GB" altLang="en-US" dirty="0"/>
          </a:p>
        </p:txBody>
      </p:sp>
    </p:spTree>
    <p:extLst>
      <p:ext uri="{BB962C8B-B14F-4D97-AF65-F5344CB8AC3E}">
        <p14:creationId xmlns:p14="http://schemas.microsoft.com/office/powerpoint/2010/main" val="919738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467544" y="332656"/>
            <a:ext cx="8229600" cy="705420"/>
          </a:xfrm>
        </p:spPr>
        <p:txBody>
          <a:bodyPr>
            <a:normAutofit fontScale="90000"/>
          </a:bodyPr>
          <a:lstStyle/>
          <a:p>
            <a:r>
              <a:rPr lang="en-GB" altLang="en-US" sz="4000" b="1" dirty="0" smtClean="0">
                <a:solidFill>
                  <a:srgbClr val="8C0935"/>
                </a:solidFill>
                <a:latin typeface="Arial" panose="020B0604020202020204" pitchFamily="34" charset="0"/>
                <a:cs typeface="Arial" panose="020B0604020202020204" pitchFamily="34" charset="0"/>
              </a:rPr>
              <a:t>Little impact on employment to date</a:t>
            </a:r>
            <a:endParaRPr lang="en-GB" altLang="en-US" sz="4000" b="1" dirty="0">
              <a:solidFill>
                <a:srgbClr val="8C0935"/>
              </a:solidFill>
              <a:latin typeface="Arial" panose="020B0604020202020204" pitchFamily="34" charset="0"/>
              <a:cs typeface="Arial" panose="020B0604020202020204" pitchFamily="34" charset="0"/>
            </a:endParaRPr>
          </a:p>
        </p:txBody>
      </p:sp>
      <p:sp>
        <p:nvSpPr>
          <p:cNvPr id="209923" name="Rectangle 3"/>
          <p:cNvSpPr>
            <a:spLocks noGrp="1" noChangeArrowheads="1"/>
          </p:cNvSpPr>
          <p:nvPr>
            <p:ph type="body" idx="1"/>
          </p:nvPr>
        </p:nvSpPr>
        <p:spPr>
          <a:xfrm>
            <a:off x="323850" y="1196975"/>
            <a:ext cx="8640763" cy="5327650"/>
          </a:xfrm>
        </p:spPr>
        <p:txBody>
          <a:bodyPr/>
          <a:lstStyle/>
          <a:p>
            <a:pPr>
              <a:lnSpc>
                <a:spcPct val="80000"/>
              </a:lnSpc>
            </a:pPr>
            <a:r>
              <a:rPr lang="en-GB" altLang="en-US" sz="2400" dirty="0">
                <a:latin typeface="Arial" panose="020B0604020202020204" pitchFamily="34" charset="0"/>
                <a:cs typeface="Arial" panose="020B0604020202020204" pitchFamily="34" charset="0"/>
              </a:rPr>
              <a:t>In general, the lowest paid (on the minimum wage) have had higher wage increases than those at the median</a:t>
            </a:r>
          </a:p>
          <a:p>
            <a:pPr>
              <a:lnSpc>
                <a:spcPct val="80000"/>
              </a:lnSpc>
            </a:pPr>
            <a:r>
              <a:rPr lang="en-GB" altLang="en-US" sz="2400" dirty="0">
                <a:latin typeface="Arial" panose="020B0604020202020204" pitchFamily="34" charset="0"/>
                <a:cs typeface="Arial" panose="020B0604020202020204" pitchFamily="34" charset="0"/>
              </a:rPr>
              <a:t>The minimum wage has covered about 1 million workers (4-5%) every year</a:t>
            </a:r>
          </a:p>
          <a:p>
            <a:pPr>
              <a:lnSpc>
                <a:spcPct val="80000"/>
              </a:lnSpc>
            </a:pPr>
            <a:r>
              <a:rPr lang="en-GB" altLang="en-US" sz="2400" dirty="0">
                <a:latin typeface="Arial" panose="020B0604020202020204" pitchFamily="34" charset="0"/>
                <a:cs typeface="Arial" panose="020B0604020202020204" pitchFamily="34" charset="0"/>
              </a:rPr>
              <a:t>The bite, its value relative to the median is about </a:t>
            </a:r>
            <a:r>
              <a:rPr lang="en-GB" altLang="en-US" sz="2400" dirty="0" smtClean="0">
                <a:latin typeface="Arial" panose="020B0604020202020204" pitchFamily="34" charset="0"/>
                <a:cs typeface="Arial" panose="020B0604020202020204" pitchFamily="34" charset="0"/>
              </a:rPr>
              <a:t>54%</a:t>
            </a:r>
            <a:endParaRPr lang="en-GB" altLang="en-US" sz="2400" dirty="0">
              <a:latin typeface="Arial" panose="020B0604020202020204" pitchFamily="34" charset="0"/>
              <a:cs typeface="Arial" panose="020B0604020202020204" pitchFamily="34" charset="0"/>
            </a:endParaRPr>
          </a:p>
          <a:p>
            <a:pPr>
              <a:lnSpc>
                <a:spcPct val="80000"/>
              </a:lnSpc>
            </a:pPr>
            <a:r>
              <a:rPr lang="en-GB" altLang="en-US" sz="2400" dirty="0">
                <a:latin typeface="Arial" panose="020B0604020202020204" pitchFamily="34" charset="0"/>
                <a:cs typeface="Arial" panose="020B0604020202020204" pitchFamily="34" charset="0"/>
              </a:rPr>
              <a:t>Little evidence of any adverse impact on employment of individuals or on employment levels in the lowest-paid areas, although there is some weak evidence </a:t>
            </a:r>
            <a:r>
              <a:rPr lang="en-GB" altLang="en-US" sz="2400" dirty="0" smtClean="0">
                <a:latin typeface="Arial" panose="020B0604020202020204" pitchFamily="34" charset="0"/>
                <a:cs typeface="Arial" panose="020B0604020202020204" pitchFamily="34" charset="0"/>
              </a:rPr>
              <a:t>of slower growth rates in those areas</a:t>
            </a:r>
            <a:endParaRPr lang="en-GB" altLang="en-US" sz="2400" dirty="0">
              <a:latin typeface="Arial" panose="020B0604020202020204" pitchFamily="34" charset="0"/>
              <a:cs typeface="Arial" panose="020B0604020202020204" pitchFamily="34" charset="0"/>
            </a:endParaRPr>
          </a:p>
          <a:p>
            <a:pPr>
              <a:lnSpc>
                <a:spcPct val="80000"/>
              </a:lnSpc>
            </a:pPr>
            <a:r>
              <a:rPr lang="en-GB" altLang="en-US" sz="2400" dirty="0">
                <a:latin typeface="Arial" panose="020B0604020202020204" pitchFamily="34" charset="0"/>
                <a:cs typeface="Arial" panose="020B0604020202020204" pitchFamily="34" charset="0"/>
              </a:rPr>
              <a:t>Evidence suggests that some of the additional wage costs may have been absorbed with a small reduction in hours worked, a small increase in prices to consumers and a squeeze on profits, however, this has not led to an increase in business failure.</a:t>
            </a:r>
          </a:p>
          <a:p>
            <a:pPr>
              <a:lnSpc>
                <a:spcPct val="80000"/>
              </a:lnSpc>
            </a:pPr>
            <a:r>
              <a:rPr lang="en-GB" altLang="en-US" sz="2400" dirty="0">
                <a:latin typeface="Arial" panose="020B0604020202020204" pitchFamily="34" charset="0"/>
                <a:cs typeface="Arial" panose="020B0604020202020204" pitchFamily="34" charset="0"/>
              </a:rPr>
              <a:t>Non-wage costs may also have been cut and pay structures adjusted.</a:t>
            </a:r>
          </a:p>
        </p:txBody>
      </p:sp>
      <p:sp>
        <p:nvSpPr>
          <p:cNvPr id="3" name="Slide Number Placeholder 2"/>
          <p:cNvSpPr>
            <a:spLocks noGrp="1"/>
          </p:cNvSpPr>
          <p:nvPr>
            <p:ph type="sldNum" sz="quarter" idx="12"/>
          </p:nvPr>
        </p:nvSpPr>
        <p:spPr/>
        <p:txBody>
          <a:bodyPr/>
          <a:lstStyle/>
          <a:p>
            <a:fld id="{92977CDE-7A91-4729-A4ED-EA85E72D8081}" type="slidenum">
              <a:rPr lang="en-GB" smtClean="0"/>
              <a:t>16</a:t>
            </a:fld>
            <a:endParaRPr lang="en-GB" dirty="0"/>
          </a:p>
        </p:txBody>
      </p:sp>
    </p:spTree>
    <p:extLst>
      <p:ext uri="{BB962C8B-B14F-4D97-AF65-F5344CB8AC3E}">
        <p14:creationId xmlns:p14="http://schemas.microsoft.com/office/powerpoint/2010/main" val="4138691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720080"/>
          </a:xfrm>
        </p:spPr>
        <p:txBody>
          <a:bodyPr>
            <a:noAutofit/>
          </a:bodyPr>
          <a:lstStyle/>
          <a:p>
            <a:r>
              <a:rPr lang="en-GB" sz="3600" b="1" dirty="0" smtClean="0">
                <a:solidFill>
                  <a:srgbClr val="8C0935"/>
                </a:solidFill>
              </a:rPr>
              <a:t>Business had adapted reasonably well</a:t>
            </a:r>
            <a:endParaRPr lang="en-GB" sz="3600" b="1" dirty="0">
              <a:solidFill>
                <a:srgbClr val="8C0935"/>
              </a:solidFill>
            </a:endParaRPr>
          </a:p>
        </p:txBody>
      </p:sp>
      <p:sp>
        <p:nvSpPr>
          <p:cNvPr id="3" name="TextBox 2"/>
          <p:cNvSpPr txBox="1"/>
          <p:nvPr/>
        </p:nvSpPr>
        <p:spPr>
          <a:xfrm>
            <a:off x="4139952" y="1628800"/>
            <a:ext cx="4464496" cy="3231654"/>
          </a:xfrm>
          <a:prstGeom prst="rect">
            <a:avLst/>
          </a:prstGeom>
          <a:noFill/>
        </p:spPr>
        <p:txBody>
          <a:bodyPr wrap="square" rtlCol="0">
            <a:spAutoFit/>
          </a:bodyPr>
          <a:lstStyle/>
          <a:p>
            <a:pPr marL="285750" lvl="0" indent="-285750">
              <a:buFont typeface="Arial" panose="020B0604020202020204" pitchFamily="34" charset="0"/>
              <a:buChar char="•"/>
            </a:pPr>
            <a:r>
              <a:rPr lang="en-GB" sz="2400" dirty="0" smtClean="0"/>
              <a:t>Evidence shows modest negative responses by business, outweighed by benefits</a:t>
            </a:r>
            <a:endParaRPr lang="en-GB" sz="2400" dirty="0"/>
          </a:p>
          <a:p>
            <a:pPr marL="285750" lvl="0" indent="-285750">
              <a:buFont typeface="Arial" panose="020B0604020202020204" pitchFamily="34" charset="0"/>
              <a:buChar char="•"/>
            </a:pPr>
            <a:endParaRPr lang="en-GB" sz="2400" dirty="0"/>
          </a:p>
          <a:p>
            <a:pPr marL="285750" lvl="0" indent="-285750">
              <a:buFont typeface="Arial" panose="020B0604020202020204" pitchFamily="34" charset="0"/>
              <a:buChar char="•"/>
            </a:pPr>
            <a:r>
              <a:rPr lang="en-GB" sz="2400" dirty="0" smtClean="0"/>
              <a:t>Some evidence NMW has spurred increases in  productivity.</a:t>
            </a:r>
          </a:p>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151279067"/>
              </p:ext>
            </p:extLst>
          </p:nvPr>
        </p:nvGraphicFramePr>
        <p:xfrm>
          <a:off x="323528" y="1052736"/>
          <a:ext cx="3528392" cy="5642295"/>
        </p:xfrm>
        <a:graphic>
          <a:graphicData uri="http://schemas.openxmlformats.org/drawingml/2006/table">
            <a:tbl>
              <a:tblPr firstRow="1" bandRow="1">
                <a:tableStyleId>{00A15C55-8517-42AA-B614-E9B94910E393}</a:tableStyleId>
              </a:tblPr>
              <a:tblGrid>
                <a:gridCol w="3528392"/>
              </a:tblGrid>
              <a:tr h="729808">
                <a:tc>
                  <a:txBody>
                    <a:bodyPr/>
                    <a:lstStyle/>
                    <a:p>
                      <a:r>
                        <a:rPr lang="en-GB" dirty="0" smtClean="0"/>
                        <a:t>Nine ways business</a:t>
                      </a:r>
                      <a:r>
                        <a:rPr lang="en-GB" baseline="0" dirty="0" smtClean="0"/>
                        <a:t>es can respond to a higher minimum wage</a:t>
                      </a:r>
                      <a:endParaRPr lang="en-GB" dirty="0"/>
                    </a:p>
                  </a:txBody>
                  <a:tcPr>
                    <a:solidFill>
                      <a:srgbClr val="8C0935"/>
                    </a:solidFill>
                  </a:tcPr>
                </a:tc>
              </a:tr>
              <a:tr h="614807">
                <a:tc>
                  <a:txBody>
                    <a:bodyPr/>
                    <a:lstStyle/>
                    <a:p>
                      <a:pPr marL="285750" indent="-285750">
                        <a:buFont typeface="Arial" panose="020B0604020202020204" pitchFamily="34" charset="0"/>
                        <a:buChar char="•"/>
                      </a:pPr>
                      <a:r>
                        <a:rPr lang="en-GB" dirty="0" smtClean="0"/>
                        <a:t>Fewer jobs: make redundancies or forego hiring</a:t>
                      </a:r>
                      <a:endParaRPr lang="en-GB" dirty="0"/>
                    </a:p>
                  </a:txBody>
                  <a:tcPr>
                    <a:solidFill>
                      <a:schemeClr val="accent2">
                        <a:lumMod val="40000"/>
                        <a:lumOff val="60000"/>
                      </a:schemeClr>
                    </a:solidFill>
                  </a:tcPr>
                </a:tc>
              </a:tr>
              <a:tr h="614807">
                <a:tc>
                  <a:txBody>
                    <a:bodyPr/>
                    <a:lstStyle/>
                    <a:p>
                      <a:pPr marL="285750" indent="-285750">
                        <a:buFont typeface="Arial" panose="020B0604020202020204" pitchFamily="34" charset="0"/>
                        <a:buChar char="•"/>
                      </a:pPr>
                      <a:r>
                        <a:rPr lang="en-GB" dirty="0" smtClean="0"/>
                        <a:t>Fewer hours, less</a:t>
                      </a:r>
                      <a:r>
                        <a:rPr lang="en-GB" baseline="0" dirty="0" smtClean="0"/>
                        <a:t> secure contracts</a:t>
                      </a:r>
                      <a:endParaRPr lang="en-GB" dirty="0"/>
                    </a:p>
                  </a:txBody>
                  <a:tcPr>
                    <a:solidFill>
                      <a:schemeClr val="accent2">
                        <a:lumMod val="20000"/>
                        <a:lumOff val="80000"/>
                      </a:schemeClr>
                    </a:solidFill>
                  </a:tcPr>
                </a:tc>
              </a:tr>
              <a:tr h="351319">
                <a:tc>
                  <a:txBody>
                    <a:bodyPr/>
                    <a:lstStyle/>
                    <a:p>
                      <a:pPr marL="285750" indent="-285750">
                        <a:buFont typeface="Arial" panose="020B0604020202020204" pitchFamily="34" charset="0"/>
                        <a:buChar char="•"/>
                      </a:pPr>
                      <a:r>
                        <a:rPr lang="en-GB" dirty="0" smtClean="0"/>
                        <a:t>Squeeze benefits</a:t>
                      </a:r>
                      <a:endParaRPr lang="en-GB" dirty="0"/>
                    </a:p>
                  </a:txBody>
                  <a:tcPr>
                    <a:solidFill>
                      <a:schemeClr val="accent2">
                        <a:lumMod val="40000"/>
                        <a:lumOff val="60000"/>
                      </a:schemeClr>
                    </a:solidFill>
                  </a:tcPr>
                </a:tc>
              </a:tr>
              <a:tr h="614807">
                <a:tc>
                  <a:txBody>
                    <a:bodyPr/>
                    <a:lstStyle/>
                    <a:p>
                      <a:pPr marL="285750" indent="-285750">
                        <a:buFont typeface="Arial" panose="020B0604020202020204" pitchFamily="34" charset="0"/>
                        <a:buChar char="•"/>
                      </a:pPr>
                      <a:r>
                        <a:rPr lang="en-GB" dirty="0" smtClean="0"/>
                        <a:t>Squeeze differentials (and career ladders)</a:t>
                      </a:r>
                      <a:endParaRPr lang="en-GB" dirty="0"/>
                    </a:p>
                  </a:txBody>
                  <a:tcPr>
                    <a:solidFill>
                      <a:schemeClr val="accent2">
                        <a:lumMod val="20000"/>
                        <a:lumOff val="80000"/>
                      </a:schemeClr>
                    </a:solidFill>
                  </a:tcPr>
                </a:tc>
              </a:tr>
              <a:tr h="351319">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Increase prices</a:t>
                      </a:r>
                    </a:p>
                  </a:txBody>
                  <a:tcPr>
                    <a:solidFill>
                      <a:schemeClr val="accent2">
                        <a:lumMod val="40000"/>
                        <a:lumOff val="60000"/>
                      </a:schemeClr>
                    </a:solidFill>
                  </a:tcPr>
                </a:tc>
              </a:tr>
              <a:tr h="351319">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Reduce profit</a:t>
                      </a:r>
                    </a:p>
                  </a:txBody>
                  <a:tcPr>
                    <a:solidFill>
                      <a:schemeClr val="accent2">
                        <a:lumMod val="20000"/>
                        <a:lumOff val="80000"/>
                      </a:schemeClr>
                    </a:solidFill>
                  </a:tcPr>
                </a:tc>
              </a:tr>
              <a:tr h="614807">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Substitute</a:t>
                      </a:r>
                      <a:r>
                        <a:rPr lang="en-GB" baseline="0" dirty="0" smtClean="0"/>
                        <a:t> younger staff on the age-related NMW rates</a:t>
                      </a:r>
                      <a:endParaRPr lang="en-GB" dirty="0" smtClean="0"/>
                    </a:p>
                  </a:txBody>
                  <a:tcPr>
                    <a:solidFill>
                      <a:schemeClr val="accent2">
                        <a:lumMod val="40000"/>
                        <a:lumOff val="60000"/>
                      </a:schemeClr>
                    </a:solidFill>
                  </a:tcPr>
                </a:tc>
              </a:tr>
              <a:tr h="614807">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Raise productivity by training, investment or reorganisation</a:t>
                      </a:r>
                      <a:endParaRPr lang="en-GB" b="1" dirty="0" smtClean="0"/>
                    </a:p>
                  </a:txBody>
                  <a:tcPr>
                    <a:solidFill>
                      <a:schemeClr val="accent2">
                        <a:lumMod val="20000"/>
                        <a:lumOff val="80000"/>
                      </a:schemeClr>
                    </a:solidFill>
                  </a:tcPr>
                </a:tc>
              </a:tr>
              <a:tr h="614807">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Non-</a:t>
                      </a:r>
                      <a:r>
                        <a:rPr lang="en-GB" baseline="0" dirty="0" smtClean="0"/>
                        <a:t>compliance</a:t>
                      </a:r>
                      <a:endParaRPr lang="en-GB" dirty="0"/>
                    </a:p>
                  </a:txBody>
                  <a:tcPr>
                    <a:solidFill>
                      <a:schemeClr val="accent2">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92977CDE-7A91-4729-A4ED-EA85E72D8081}" type="slidenum">
              <a:rPr lang="en-GB" smtClean="0"/>
              <a:t>17</a:t>
            </a:fld>
            <a:endParaRPr lang="en-GB" dirty="0"/>
          </a:p>
        </p:txBody>
      </p:sp>
    </p:spTree>
    <p:extLst>
      <p:ext uri="{BB962C8B-B14F-4D97-AF65-F5344CB8AC3E}">
        <p14:creationId xmlns:p14="http://schemas.microsoft.com/office/powerpoint/2010/main" val="2523449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GB" altLang="en-US" sz="4000" b="1" dirty="0">
                <a:solidFill>
                  <a:srgbClr val="8C0935"/>
                </a:solidFill>
              </a:rPr>
              <a:t>Even </a:t>
            </a:r>
            <a:r>
              <a:rPr lang="en-GB" altLang="en-US" sz="4000" b="1" dirty="0" smtClean="0">
                <a:solidFill>
                  <a:srgbClr val="8C0935"/>
                </a:solidFill>
              </a:rPr>
              <a:t>The </a:t>
            </a:r>
            <a:r>
              <a:rPr lang="en-GB" altLang="en-US" sz="4000" b="1" dirty="0">
                <a:solidFill>
                  <a:srgbClr val="8C0935"/>
                </a:solidFill>
              </a:rPr>
              <a:t>Economist </a:t>
            </a:r>
            <a:r>
              <a:rPr lang="en-GB" altLang="en-US" sz="4000" b="1" dirty="0" smtClean="0">
                <a:solidFill>
                  <a:srgbClr val="8C0935"/>
                </a:solidFill>
              </a:rPr>
              <a:t>appeared </a:t>
            </a:r>
            <a:r>
              <a:rPr lang="en-GB" altLang="en-US" sz="4000" b="1" dirty="0">
                <a:solidFill>
                  <a:srgbClr val="8C0935"/>
                </a:solidFill>
              </a:rPr>
              <a:t>c</a:t>
            </a:r>
            <a:r>
              <a:rPr lang="en-GB" altLang="en-US" sz="4000" b="1" dirty="0" smtClean="0">
                <a:solidFill>
                  <a:srgbClr val="8C0935"/>
                </a:solidFill>
              </a:rPr>
              <a:t>omfortable with minimum </a:t>
            </a:r>
            <a:r>
              <a:rPr lang="en-GB" altLang="en-US" sz="4000" b="1" dirty="0">
                <a:solidFill>
                  <a:srgbClr val="8C0935"/>
                </a:solidFill>
              </a:rPr>
              <a:t>w</a:t>
            </a:r>
            <a:r>
              <a:rPr lang="en-GB" altLang="en-US" sz="4000" b="1" dirty="0" smtClean="0">
                <a:solidFill>
                  <a:srgbClr val="8C0935"/>
                </a:solidFill>
              </a:rPr>
              <a:t>ages</a:t>
            </a:r>
            <a:r>
              <a:rPr lang="en-GB" altLang="en-US" sz="4000" dirty="0" smtClean="0">
                <a:solidFill>
                  <a:srgbClr val="7030A0"/>
                </a:solidFill>
              </a:rPr>
              <a:t> </a:t>
            </a:r>
            <a:endParaRPr lang="en-GB" altLang="en-US" sz="4000" dirty="0">
              <a:solidFill>
                <a:srgbClr val="7030A0"/>
              </a:solidFill>
            </a:endParaRPr>
          </a:p>
        </p:txBody>
      </p:sp>
      <p:sp>
        <p:nvSpPr>
          <p:cNvPr id="43011" name="Rectangle 3"/>
          <p:cNvSpPr>
            <a:spLocks noGrp="1" noChangeArrowheads="1"/>
          </p:cNvSpPr>
          <p:nvPr>
            <p:ph type="body" idx="1"/>
          </p:nvPr>
        </p:nvSpPr>
        <p:spPr>
          <a:xfrm>
            <a:off x="250825" y="1628800"/>
            <a:ext cx="8137599" cy="4968851"/>
          </a:xfrm>
        </p:spPr>
        <p:txBody>
          <a:bodyPr>
            <a:normAutofit/>
          </a:bodyPr>
          <a:lstStyle/>
          <a:p>
            <a:pPr>
              <a:lnSpc>
                <a:spcPct val="90000"/>
              </a:lnSpc>
              <a:buFontTx/>
              <a:buNone/>
            </a:pPr>
            <a:r>
              <a:rPr lang="en-GB" altLang="en-US" sz="2400" i="1" dirty="0">
                <a:latin typeface="Arial" panose="020B0604020202020204" pitchFamily="34" charset="0"/>
                <a:cs typeface="Arial" panose="020B0604020202020204" pitchFamily="34" charset="0"/>
              </a:rPr>
              <a:t>	“Evidence is mounting that moderate minimum wages can do more good than harm.”</a:t>
            </a:r>
            <a:endParaRPr lang="en-GB" altLang="en-US" sz="2400" dirty="0">
              <a:latin typeface="Arial" panose="020B0604020202020204" pitchFamily="34" charset="0"/>
              <a:cs typeface="Arial" panose="020B0604020202020204" pitchFamily="34" charset="0"/>
            </a:endParaRPr>
          </a:p>
          <a:p>
            <a:pPr>
              <a:lnSpc>
                <a:spcPct val="90000"/>
              </a:lnSpc>
              <a:buFontTx/>
              <a:buNone/>
            </a:pPr>
            <a:r>
              <a:rPr lang="en-GB" altLang="en-US" sz="2400" dirty="0">
                <a:latin typeface="Arial" panose="020B0604020202020204" pitchFamily="34" charset="0"/>
                <a:cs typeface="Arial" panose="020B0604020202020204" pitchFamily="34" charset="0"/>
              </a:rPr>
              <a:t>	</a:t>
            </a:r>
          </a:p>
          <a:p>
            <a:pPr>
              <a:lnSpc>
                <a:spcPct val="90000"/>
              </a:lnSpc>
              <a:buFontTx/>
              <a:buNone/>
            </a:pPr>
            <a:r>
              <a:rPr lang="en-GB" altLang="en-US" sz="2400" dirty="0">
                <a:latin typeface="Arial" panose="020B0604020202020204" pitchFamily="34" charset="0"/>
                <a:cs typeface="Arial" panose="020B0604020202020204" pitchFamily="34" charset="0"/>
              </a:rPr>
              <a:t>	“Bastions of </a:t>
            </a:r>
            <a:r>
              <a:rPr lang="en-GB" altLang="en-US" sz="2400" dirty="0" smtClean="0">
                <a:latin typeface="Arial" panose="020B0604020202020204" pitchFamily="34" charset="0"/>
                <a:cs typeface="Arial" panose="020B0604020202020204" pitchFamily="34" charset="0"/>
              </a:rPr>
              <a:t>orthodoxy</a:t>
            </a:r>
            <a:r>
              <a:rPr lang="en-GB" altLang="en-US" sz="2400" dirty="0">
                <a:latin typeface="Arial" panose="020B0604020202020204" pitchFamily="34" charset="0"/>
                <a:cs typeface="Arial" panose="020B0604020202020204" pitchFamily="34" charset="0"/>
              </a:rPr>
              <a:t>, such as the OECD, a rich-country think tank, and the International Monetary Fund now assert that a moderate minimum wage does not do much harm and may do some good.  Their definition of moderate is 30-40% of the median wage.  Britain's experience suggests it might even be a bit higher.  The success of the Low Pay Commission points to the importance of technocrats rather than politicians setting wage floors.”</a:t>
            </a:r>
          </a:p>
          <a:p>
            <a:pPr algn="r">
              <a:lnSpc>
                <a:spcPct val="90000"/>
              </a:lnSpc>
              <a:buFontTx/>
              <a:buNone/>
            </a:pPr>
            <a:r>
              <a:rPr lang="en-GB" altLang="en-US" sz="2400" b="1" dirty="0">
                <a:latin typeface="Arial" panose="020B0604020202020204" pitchFamily="34" charset="0"/>
                <a:cs typeface="Arial" panose="020B0604020202020204" pitchFamily="34" charset="0"/>
              </a:rPr>
              <a:t>The Economist (24 November 2012)</a:t>
            </a:r>
            <a:r>
              <a:rPr lang="en-GB" altLang="en-US" sz="2400" dirty="0">
                <a:latin typeface="Arial" panose="020B0604020202020204" pitchFamily="34" charset="0"/>
                <a:cs typeface="Arial" panose="020B0604020202020204" pitchFamily="34" charset="0"/>
              </a:rPr>
              <a:t> </a:t>
            </a:r>
          </a:p>
        </p:txBody>
      </p:sp>
      <p:sp>
        <p:nvSpPr>
          <p:cNvPr id="3" name="Slide Number Placeholder 2"/>
          <p:cNvSpPr>
            <a:spLocks noGrp="1"/>
          </p:cNvSpPr>
          <p:nvPr>
            <p:ph type="sldNum" sz="quarter" idx="12"/>
          </p:nvPr>
        </p:nvSpPr>
        <p:spPr/>
        <p:txBody>
          <a:bodyPr/>
          <a:lstStyle/>
          <a:p>
            <a:fld id="{92977CDE-7A91-4729-A4ED-EA85E72D8081}" type="slidenum">
              <a:rPr lang="en-GB" smtClean="0"/>
              <a:t>18</a:t>
            </a:fld>
            <a:endParaRPr lang="en-GB" dirty="0"/>
          </a:p>
        </p:txBody>
      </p:sp>
    </p:spTree>
    <p:extLst>
      <p:ext uri="{BB962C8B-B14F-4D97-AF65-F5344CB8AC3E}">
        <p14:creationId xmlns:p14="http://schemas.microsoft.com/office/powerpoint/2010/main" val="3404665784"/>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7504" y="188913"/>
            <a:ext cx="8857109" cy="1152525"/>
          </a:xfrm>
        </p:spPr>
        <p:txBody>
          <a:bodyPr>
            <a:normAutofit fontScale="90000"/>
          </a:bodyPr>
          <a:lstStyle/>
          <a:p>
            <a:r>
              <a:rPr lang="en-GB" altLang="en-US" sz="3200" b="1" dirty="0" smtClean="0">
                <a:solidFill>
                  <a:srgbClr val="8C0935"/>
                </a:solidFill>
              </a:rPr>
              <a:t>BUT since October 2007, the real value of the NMW has fallen.  However, its relative value has increased</a:t>
            </a:r>
          </a:p>
        </p:txBody>
      </p:sp>
      <p:sp>
        <p:nvSpPr>
          <p:cNvPr id="48131" name="Text Box 3"/>
          <p:cNvSpPr txBox="1">
            <a:spLocks noChangeArrowheads="1"/>
          </p:cNvSpPr>
          <p:nvPr/>
        </p:nvSpPr>
        <p:spPr bwMode="auto">
          <a:xfrm>
            <a:off x="250825" y="6218238"/>
            <a:ext cx="8424863"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eaLnBrk="0" hangingPunct="0">
              <a:spcBef>
                <a:spcPct val="50000"/>
              </a:spcBef>
              <a:buFontTx/>
              <a:buNone/>
            </a:pPr>
            <a:r>
              <a:rPr lang="en-GB" altLang="en-US" sz="1200" dirty="0">
                <a:latin typeface="Arial" charset="0"/>
              </a:rPr>
              <a:t>Source: LPC estimates based on ONS data, AEI including bonuses (LNMQ), 1999, AWE total pay (KAB9), 2000-2013, RPI (CHAW), 1999-2013, and CPI (D7BT), 1999-2013, monthly; and GDP (YBHA), 1999-2013, quarterly, seasonally adjusted (AWE, AEI and GDP only), UK (GB for AWE and AEI).</a:t>
            </a:r>
          </a:p>
        </p:txBody>
      </p:sp>
      <p:pic>
        <p:nvPicPr>
          <p:cNvPr id="48132" name="Picture 2"/>
          <p:cNvPicPr>
            <a:picLocks noGrp="1" noChangeAspect="1" noChangeArrowheads="1"/>
          </p:cNvPicPr>
          <p:nvPr>
            <p:ph type="chart" idx="1"/>
          </p:nvPr>
        </p:nvPicPr>
        <p:blipFill>
          <a:blip r:embed="rId3" cstate="print">
            <a:extLst>
              <a:ext uri="{28A0092B-C50C-407E-A947-70E740481C1C}">
                <a14:useLocalDpi xmlns:a14="http://schemas.microsoft.com/office/drawing/2010/main" val="0"/>
              </a:ext>
            </a:extLst>
          </a:blip>
          <a:srcRect/>
          <a:stretch>
            <a:fillRect/>
          </a:stretch>
        </p:blipFill>
        <p:spPr>
          <a:xfrm>
            <a:off x="395288" y="1245448"/>
            <a:ext cx="8137152" cy="4963266"/>
          </a:xfrm>
          <a:noFill/>
        </p:spPr>
      </p:pic>
      <p:sp>
        <p:nvSpPr>
          <p:cNvPr id="3" name="Slide Number Placeholder 2"/>
          <p:cNvSpPr>
            <a:spLocks noGrp="1"/>
          </p:cNvSpPr>
          <p:nvPr>
            <p:ph type="sldNum" sz="quarter" idx="12"/>
          </p:nvPr>
        </p:nvSpPr>
        <p:spPr/>
        <p:txBody>
          <a:bodyPr/>
          <a:lstStyle/>
          <a:p>
            <a:fld id="{C0383E63-DF92-45C9-B046-93010B5CDFA0}" type="slidenum">
              <a:rPr lang="en-GB" altLang="en-US" smtClean="0"/>
              <a:pPr/>
              <a:t>19</a:t>
            </a:fld>
            <a:endParaRPr lang="en-GB" altLang="en-US" dirty="0"/>
          </a:p>
        </p:txBody>
      </p:sp>
    </p:spTree>
    <p:extLst>
      <p:ext uri="{BB962C8B-B14F-4D97-AF65-F5344CB8AC3E}">
        <p14:creationId xmlns:p14="http://schemas.microsoft.com/office/powerpoint/2010/main" val="1325563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552" y="188640"/>
            <a:ext cx="7772400" cy="908050"/>
          </a:xfrm>
        </p:spPr>
        <p:txBody>
          <a:bodyPr/>
          <a:lstStyle/>
          <a:p>
            <a:r>
              <a:rPr lang="en-GB" altLang="en-US" b="1" dirty="0">
                <a:solidFill>
                  <a:srgbClr val="8C0935"/>
                </a:solidFill>
              </a:rPr>
              <a:t>Overview</a:t>
            </a:r>
          </a:p>
        </p:txBody>
      </p:sp>
      <p:graphicFrame>
        <p:nvGraphicFramePr>
          <p:cNvPr id="3" name="Table 2"/>
          <p:cNvGraphicFramePr>
            <a:graphicFrameLocks noGrp="1"/>
          </p:cNvGraphicFramePr>
          <p:nvPr>
            <p:extLst>
              <p:ext uri="{D42A27DB-BD31-4B8C-83A1-F6EECF244321}">
                <p14:modId xmlns:p14="http://schemas.microsoft.com/office/powerpoint/2010/main" val="1269549657"/>
              </p:ext>
            </p:extLst>
          </p:nvPr>
        </p:nvGraphicFramePr>
        <p:xfrm>
          <a:off x="411163" y="1124744"/>
          <a:ext cx="8553325" cy="5434040"/>
        </p:xfrm>
        <a:graphic>
          <a:graphicData uri="http://schemas.openxmlformats.org/drawingml/2006/table">
            <a:tbl>
              <a:tblPr firstRow="1" bandRow="1">
                <a:tableStyleId>{21E4AEA4-8DFA-4A89-87EB-49C32662AFE0}</a:tableStyleId>
              </a:tblPr>
              <a:tblGrid>
                <a:gridCol w="3152725"/>
                <a:gridCol w="5400600"/>
              </a:tblGrid>
              <a:tr h="936104">
                <a:tc>
                  <a:txBody>
                    <a:bodyPr/>
                    <a:lstStyle/>
                    <a:p>
                      <a:r>
                        <a:rPr lang="en-GB" altLang="en-US" sz="2400" dirty="0" smtClean="0"/>
                        <a:t>1. Low</a:t>
                      </a:r>
                      <a:r>
                        <a:rPr lang="en-GB" altLang="en-US" sz="2400" baseline="0" dirty="0" smtClean="0"/>
                        <a:t> Pay Commission and National Minimum Wage</a:t>
                      </a:r>
                      <a:endParaRPr lang="en-GB" altLang="en-US" sz="2400" b="0" dirty="0" smtClean="0"/>
                    </a:p>
                  </a:txBody>
                  <a:tcPr>
                    <a:solidFill>
                      <a:srgbClr val="8C0935"/>
                    </a:solidFill>
                  </a:tcPr>
                </a:tc>
                <a:tc>
                  <a:txBody>
                    <a:bodyPr/>
                    <a:lstStyle/>
                    <a:p>
                      <a:pPr marL="457200" indent="-457200">
                        <a:buFont typeface="Arial" panose="020B0604020202020204" pitchFamily="34" charset="0"/>
                        <a:buChar char="•"/>
                      </a:pPr>
                      <a:r>
                        <a:rPr lang="en-GB" sz="2400" dirty="0" smtClean="0"/>
                        <a:t>The LPC: What is it? What does it do?</a:t>
                      </a:r>
                    </a:p>
                    <a:p>
                      <a:pPr marL="457200" indent="-457200">
                        <a:buFont typeface="Arial" panose="020B0604020202020204" pitchFamily="34" charset="0"/>
                        <a:buChar char="•"/>
                      </a:pPr>
                      <a:r>
                        <a:rPr lang="en-GB" sz="2400" dirty="0" smtClean="0"/>
                        <a:t>The NMW: What is it? How is it set?</a:t>
                      </a:r>
                    </a:p>
                  </a:txBody>
                  <a:tcPr>
                    <a:solidFill>
                      <a:srgbClr val="8C0935"/>
                    </a:solidFill>
                  </a:tcPr>
                </a:tc>
              </a:tr>
              <a:tr h="1044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2400" dirty="0" smtClean="0"/>
                        <a:t>2. Impact of the NMW</a:t>
                      </a:r>
                      <a:endParaRPr lang="en-GB" sz="2400" b="0" dirty="0"/>
                    </a:p>
                  </a:txBody>
                  <a:tcPr>
                    <a:solidFill>
                      <a:schemeClr val="accent2">
                        <a:lumMod val="40000"/>
                        <a:lumOff val="60000"/>
                      </a:schemeClr>
                    </a:solidFill>
                  </a:tcPr>
                </a:tc>
                <a:tc>
                  <a:txBody>
                    <a:bodyPr/>
                    <a:lstStyle/>
                    <a:p>
                      <a:pPr marL="457200" indent="-457200">
                        <a:buFont typeface="Arial" panose="020B0604020202020204" pitchFamily="34" charset="0"/>
                        <a:buChar char="•"/>
                      </a:pPr>
                      <a:r>
                        <a:rPr lang="en-GB" sz="2400" dirty="0" smtClean="0"/>
                        <a:t>What it says?</a:t>
                      </a:r>
                    </a:p>
                    <a:p>
                      <a:pPr marL="457200" indent="-457200">
                        <a:buFont typeface="Arial" panose="020B0604020202020204" pitchFamily="34" charset="0"/>
                        <a:buChar char="•"/>
                      </a:pPr>
                      <a:r>
                        <a:rPr lang="en-GB" sz="2400" dirty="0" smtClean="0"/>
                        <a:t>What it means for</a:t>
                      </a:r>
                      <a:r>
                        <a:rPr lang="en-GB" sz="2400" baseline="0" dirty="0" smtClean="0"/>
                        <a:t> the LPC?</a:t>
                      </a:r>
                      <a:endParaRPr lang="en-GB" sz="2400" b="0" dirty="0" smtClean="0">
                        <a:solidFill>
                          <a:schemeClr val="bg1"/>
                        </a:solidFill>
                      </a:endParaRPr>
                    </a:p>
                  </a:txBody>
                  <a:tcPr>
                    <a:solidFill>
                      <a:schemeClr val="accent2">
                        <a:lumMod val="40000"/>
                        <a:lumOff val="60000"/>
                      </a:schemeClr>
                    </a:solidFill>
                  </a:tcPr>
                </a:tc>
              </a:tr>
              <a:tr h="6112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2400" dirty="0" smtClean="0"/>
                        <a:t>3. The New Remit in the Summer Budget 2015</a:t>
                      </a:r>
                      <a:endParaRPr lang="en-GB"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dirty="0"/>
                    </a:p>
                  </a:txBody>
                  <a:tcPr/>
                </a:tc>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2400" dirty="0" smtClean="0"/>
                        <a:t>The National</a:t>
                      </a:r>
                      <a:r>
                        <a:rPr lang="en-GB" altLang="en-US" sz="2400" baseline="0" dirty="0" smtClean="0"/>
                        <a:t> Living Wage</a:t>
                      </a:r>
                      <a:endParaRPr lang="en-GB" sz="2400" dirty="0" smtClean="0"/>
                    </a:p>
                    <a:p>
                      <a:pPr marL="457200" indent="-457200">
                        <a:buFont typeface="Arial" panose="020B0604020202020204" pitchFamily="34" charset="0"/>
                        <a:buChar char="•"/>
                      </a:pPr>
                      <a:r>
                        <a:rPr lang="en-GB" sz="2400" dirty="0" smtClean="0"/>
                        <a:t>What it says?</a:t>
                      </a:r>
                    </a:p>
                    <a:p>
                      <a:pPr marL="457200" indent="-457200">
                        <a:buFont typeface="Arial" panose="020B0604020202020204" pitchFamily="34" charset="0"/>
                        <a:buChar char="•"/>
                      </a:pPr>
                      <a:r>
                        <a:rPr lang="en-GB" sz="2400" dirty="0" smtClean="0"/>
                        <a:t>What it means for</a:t>
                      </a:r>
                      <a:r>
                        <a:rPr lang="en-GB" sz="2400" baseline="0" dirty="0" smtClean="0"/>
                        <a:t> the LPC?</a:t>
                      </a:r>
                      <a:endParaRPr lang="en-GB" sz="2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2400" dirty="0" smtClean="0"/>
                        <a:t>4. Impacts</a:t>
                      </a:r>
                    </a:p>
                    <a:p>
                      <a:endParaRPr lang="en-GB" sz="2400" b="0" dirty="0"/>
                    </a:p>
                  </a:txBody>
                  <a:tcPr>
                    <a:solidFill>
                      <a:schemeClr val="accent2">
                        <a:lumMod val="40000"/>
                        <a:lumOff val="60000"/>
                      </a:schemeClr>
                    </a:solidFill>
                  </a:tcPr>
                </a:tc>
                <a:tc>
                  <a:txBody>
                    <a:bodyPr/>
                    <a:lstStyle/>
                    <a:p>
                      <a:pPr marL="457200" indent="-457200">
                        <a:buFont typeface="Arial" panose="020B0604020202020204" pitchFamily="34" charset="0"/>
                        <a:buChar char="•"/>
                      </a:pPr>
                      <a:r>
                        <a:rPr lang="en-GB" sz="2400" dirty="0" smtClean="0"/>
                        <a:t>Bite</a:t>
                      </a:r>
                      <a:endParaRPr lang="en-GB" sz="2400" baseline="0" dirty="0" smtClean="0"/>
                    </a:p>
                    <a:p>
                      <a:pPr marL="457200" indent="-457200">
                        <a:buFont typeface="Arial" panose="020B0604020202020204" pitchFamily="34" charset="0"/>
                        <a:buChar char="•"/>
                      </a:pPr>
                      <a:r>
                        <a:rPr lang="en-GB" sz="2400" baseline="0" dirty="0" smtClean="0"/>
                        <a:t>Coverage</a:t>
                      </a:r>
                    </a:p>
                    <a:p>
                      <a:pPr marL="457200" indent="-457200">
                        <a:buFont typeface="Arial" panose="020B0604020202020204" pitchFamily="34" charset="0"/>
                        <a:buChar char="•"/>
                      </a:pPr>
                      <a:r>
                        <a:rPr lang="en-GB" sz="2400" baseline="0" dirty="0" smtClean="0"/>
                        <a:t>International comparisons</a:t>
                      </a:r>
                    </a:p>
                  </a:txBody>
                  <a:tcPr>
                    <a:solidFill>
                      <a:schemeClr val="accent2">
                        <a:lumMod val="40000"/>
                        <a:lumOff val="60000"/>
                      </a:schemeClr>
                    </a:solidFill>
                  </a:tcPr>
                </a:tc>
              </a:tr>
              <a:tr h="370840">
                <a:tc>
                  <a:txBody>
                    <a:bodyPr/>
                    <a:lstStyle/>
                    <a:p>
                      <a:r>
                        <a:rPr lang="en-GB" sz="2400" dirty="0" smtClean="0"/>
                        <a:t>5. Conclusion</a:t>
                      </a:r>
                      <a:endParaRPr lang="en-GB" sz="2400" b="0" dirty="0"/>
                    </a:p>
                  </a:txBody>
                  <a:tcPr/>
                </a:tc>
                <a:tc>
                  <a:txBody>
                    <a:bodyPr/>
                    <a:lstStyle/>
                    <a:p>
                      <a:pPr marL="457200" indent="-457200">
                        <a:buFont typeface="Arial" panose="020B0604020202020204" pitchFamily="34" charset="0"/>
                        <a:buChar char="•"/>
                      </a:pPr>
                      <a:r>
                        <a:rPr lang="en-GB" sz="2400" dirty="0" smtClean="0"/>
                        <a:t>Summary</a:t>
                      </a:r>
                    </a:p>
                  </a:txBody>
                  <a:tcPr/>
                </a:tc>
              </a:tr>
            </a:tbl>
          </a:graphicData>
        </a:graphic>
      </p:graphicFrame>
      <p:sp>
        <p:nvSpPr>
          <p:cNvPr id="4" name="AutoShape 2" descr="data:image/jpeg;base64,/9j/4AAQSkZJRgABAQAAAQABAAD/2wCEAAkGBxQTEhUUEhIUFRUUFxcXFBcVFxkYFxcVFxcXFhUVFBQYHCggGBolHBQUITEhJSkrLi4uFx8zODMsNygtLisBCgoKDg0OGhAQGywkHyQtLCwsLCwsLCwsLCwsLCwsLCwsLCwsLCwsLCwsLCwsLCwsLCwsLCwsLCwsLCwsLCwsLP/AABEIALwBDAMBIgACEQEDEQH/xAAcAAAABwEBAAAAAAAAAAAAAAABAgMEBQYHAAj/xABMEAABAwEEBQYICwYFBAMAAAABAAIRAwQSITEFBkFRcRMiYYGR0RQjMlKSobHBBzNCVHJzk7LS4fAVJGJjs8JTdIKDwxY0ovFD0+L/xAAaAQADAQEBAQAAAAAAAAAAAAAAAgMBBAUG/8QAMhEAAgIBAwIEBAUDBQAAAAAAAAECEQMSITEEFCJBUWETFWJxBSMygbEzUvBCkaHB0f/aAAwDAQACEQMRAD8Ap9U4DPakuW/UJaucutIubKYUK5yLOBmI60bkylH0eaZ3FYAazaOqEBzaNZwOILaby0jodEFOXWGt81r/AGb+5XLRLyLLZhJgUWmOJJ96dcqvKy/iOibilwcc+q0yaooTrFX2Wav10n9yTFgr7aFb7Gp3LQeU6UPKnee1J80f9oneP0M4qWGt83r/AGT/AMKAWKtts9f7J/ctI5Y7z2ruXO89qPmr/tDvX6GcNsD4INCv9k/8KK+xPjChW+yf+FaUKx3ntKHlz5x7Sj5p9Id77GZeCVI+JrfZP/CgNB+XI1R/tP8AwrT/AAh3nHtKHwl3nO7St+afSHeexlzrO/8Awqv2b+5F8GflydT7N/ctT8Kd5zu0ofCnec7tK35p9Id57GVmynzan2b/AMKJyLh8l/oP/CtX8Kd5zu0rvC3+e7tKPmn0h3nsZKWHzX+g7uSJp8esEe3gtg8Lf57vSKqvwl2p5s1ElxMViMccDTJjhzV0dP1yyz0VRXF1OuWmiiFhQXP1ggp15w2pRwXonUA2nwz3hBSaZd1blxQ0MXO4BAFx0CfFs4BSmuY51DhV/wCNR+hHc1sZYKS1wxdR4Vf+NL/qQvkyvXUMI91GhUJWNrjd0LmsAyKcXUBal0m2NXBQ7vlfWn7oU68KFOb/AK0/cCJDwFtCu8ezj7lu3wbH90P11X7ywvQ48ezit0+Dlv7ofrqs+koT5KIxB2zrR7qSe/yesetOAqmHMpo1fyXcCjgpG1VOY7gVjMLpYXeJoD+TS+4D70reTWzv8XS+qpf02o99fMdR/Vl92ePlfjf3F766+kL6G8okrFryEOSF5CHLKMFryG8kLy68igF7y68kby68igFg5deSN9deTALXl15I3l19AC95Vj4Rj+6U/r2+ulV7lYL6rmv5/dG/Xs/p1V2dB/XX7/wdHTP8xFAYU+ZUkKPalrO+DG9fRHrjooKZhx4BcAg+UeAQBc9AnxbOAUzrX5VH/c/sUPoH4pnD3qd1nGNH/c/sR5oXyZAQjQlbqG6q0QsQKApV+CI4hLY3I1qKFcMX/Wn7inajVBnN/wBb/YUsikB5q62bVS+kFuXwd/8AbVP8xW9oWHaun96o/TC2z4PDFCsN1pq+xp96hMeJhVeoA5oO4n1lD4YEwtDySz6J9pSW1UNJdtpRLTWlpTC/iiVXSVjCjQ6VTmU/qqX9NqNyiZ0X+LpfVUv6bUe+vnM8fzJfdniZf1v7jrlEam6SBvIHaYTPlEpZ3EvaBneHtn3KcYW0IlbJCtZ3C8QJa0uzIBIbnhOMI9osjmnDEEgAyJkicROG1EtFuZL8TLeWAgSDymRmcIQP0kyZF7FzSZAwDWXcMcc12ZMOFRlT38i6x4/UAUnTEbtogzlB2rm0nEA7DG0ZExMJKlbGNwBcPJMwCSQMcD5KA20Rtm4B13ry82pG/Dxeo4fQcCYxAMTh7FwoumIGROYiBgcehN6ltbMifjA/Hhlml6dpa6+C4xyb5wAi8R5I2quCDlNRlwHw8bumKmzOj+K8WkYbG3pngiMszzk3MAjEYyJAG8wDgjHSjC6edBc45bCwMBid6LT0hTyN4gNa0iBDroIynmmYxXf8DB6/8i6MfqIX119NRUXcouFxOeh1fUDr0791b9ez+nVUpyigtdXzZm/XM/p1V1dDH89fv/BfpV+ailIwSaNK+gPYHzHSEA8o8EnZzgjs8o8EAXXQJ8Uzh7ypXXe0FjaLhneeMelo7lEaC+JZwPtKffCF8TQP8Z+6h8oVeZAnS7xndHFAdMuxxbhOw7M1F2psmZgQQcJ3lFIEHHOcgAcRJxngn1C6UTI0k52RbgMoKajS79zexN6AhpOOOc9GCaUn4wduHd60jGSRKnSboyamNoqRfP8ANb/TcibkW25P+sZ/Tch8BEe6u1ZtNL6YW46gv8VaP81V+6xYNq4795pfTC3PUYwy0/5qp92mozHXJglpzZw96RLsUvaHeTwj1pNtQye4JzQSFzs1xqnDuCTNQz+QQYW+npKgKdIG0UmuFNgc1xIIIEbkX9q0PnNH0j3Kh23F54JFhXLPpMcm5M55dNBuzQjpah85o+ke5d+1rP8AOaPpHuVBbU6B2BGFY7m9gS9nj9zO0h7l8/a1D5xS7T3Lv2tQ+cUu09yovLHc30Qh5c7m+iEdljDtIF6/atD5xS7T3If2tQ+c0u09yovhB3N9EIDazub6IR2WMztIF7GlaHzil2nuQHStD5xS7Xdyogth3N9EI/hB3M9EI7LGHaQLz+1qHzil2nuXDSlD5xS7Xdyo/hDvNZ6IQcu7zWeiFvZYw7TGXn9q0PnFLtPcu/a1D5zR7T3KimofNZ6IRC87m9iOxxh2kC/ftah85o+ke5Res9tovs7W06zKj+VDi1kmGhjxJJA2uCp9R07B2JSk1Pi6WGOWpDQ6eMHaBQlHjoQtauouKUDgjNPO6l0oGnnHggC66BPiWcD7SnvwhHxFA/zP7FH6v/Es6/aVIfCJ/wBvQw+X/wAZRJ7oxLkpfhAO2Rj8nv4ovhLd59Q64SBrjzAP1wQeEHYAm2MoXNrygOM9OHWEiCjNrvjYJ6EIlY9zUL3kFuyqfWU/uPRWFGt4+M+nT+5UQ+AXIOgP+4pfTC3HU13NtP8Amqn3Kaw3QbfH0/pt9q27U9xi0/5l/wBymozGXJhjzl1+1JNchquwH62lJOyCqDFSckRmJCIShace1Bg2tXlnh7kg0exLVzz/ANbkm33LDQGhCQhajOSmhBtQOKUaM+CJUGAWmIJe6UErkEpTTpRr/SUErgUAHpuk5p3Z6UnHimtIc4J/ZW49SeJjFRZB+v8A2i1LMBu7fzTttMQk7S0QFSkTtkJUzPRKladlLabnHz2t7A4qPp0rz43kqdtZ8W8fz/dUUxyOXLkBWgcgZmeC4lFHldSALnq98Szr+8VJ6/42ez/WD+k5RWrx8SyP4vvFPvhCqkWSznD4xuf1T/yRLlAvMpb2JMgBN3WonYP11oprTsC0yh5OGYSpLREOBUeKvR/5JZlrj5LPS/NbYUO7w3hDpESKg3vp/dqJmbSDmxvppatar7XmA0l1PIzk14StmpUG0JSivS+m32rbdVnx4T/mX/cprD9G2oMqNcXYNcDmNh4rXtVdKscyq8GA+s50ESRLGCDGGxSkjfMxqtUwH62lJX8EnVfMfraiByoFDhz0pZWOe4NaJc4wBvKaXk60baXsqscwFzgcGjM9CxvbY1LcfW/V6rTJvOpyIwBcTJGUhsJLSdgp0mtDXlz7svmLs7bozAHSrRpppJYQ4CnWZeaQ269odnLTuxE9CqFssT2E3hOcHYelSxuUluWyRjHhDWm3EcUu6n0IbCOdhE549Eyuq1+hNJO9iIi0Z8EnUyCO35XBEqjAJwEVy4p5ozRla0PuUKT6rtoaMh/E7IdZQA0LUVqtFTUu1sBLqQkDyQ9hPCQ6PWq0+mWuIcCCDBBEEHpC1xa5QWhSkOcFMaHsjqj4aJgEnoaJkncFEUMXBaZqFQc+zVPB2A1W32vBiXB8lpHU271Kc56VY0IanRUA9paS1wMGP11JlbS7q6lb/wDoe2Yl4pMHOIF9syYya2ccFVNJ2d1N1x4Ic2ZBTqWpCSiosYWIc9S1ti5V+v8A/tUTYvLUpbHCKv1o7fGINHejdXXVaQqcpTYHuc1ocHl0ticGtIjnBPKmpNRvlVWN285lUYHLNiuPwU0b1OhULA8Un18CWiHksAdDs4AeepDr/VNQ1KjXxBECcXAAZDPDHHoUpZJa9JkcU5Jv/YzvTugDZ2NqGqyoHOuc0OBDrpdjeAkQCocHndSvWv8AZH07DZ+Uu3nVQcCCfiXTMZKgsOI4J8UpONy5J4nJxuXJdNXviW/6vvFT+s8eD0bwBF9mz+W5V7Vw+JZxd94qf1pws1H6bf6bk8vIoig25gDzAHYEjcG5L20y8pBMjA9CxF5jIAYk7E7e5jQZAjYYCuHwc6Es1obUdXdUqOpOBNNzyKdwg3ZxkiQ6RlgN6aa96BptDBQpOADn3nNiHAxdEExhDuoqLyx1aWXjglKNoq9pYMIAxnYimngN3Mnr5XuR9JEMDGxiAAZzmBMpzYbNyr6VOY5R9Fk7rz6rZ9adNUTlBxdMS0OByrcBmtR0DA5cAAeOOX1dNP7TZrNTpXWUGNZTBBlrSTG3CXE7ZVd0PbMHluTn3hOHyWD3KOvUUlhceTHygRnNyRYV2SOUnq7amMrt5UubTeDTe5sXmNfhfbO4x1SoxHpugg7iPb0rGrNi6douWkRdtNWm4O5GiCZqHni4bhF4edhgOpQFu0o6oYDQ0DyQNg3HerbroKFGkw0zfq1GNNWoXF96oS52BdgbodAw6dioDHYpoRUUbOTYdjyMRmCjVam4cUvQoXmOdjLCMB0g4k9SZOQxBxZ7OXYCOdgJPtSNobdwOyR1jBObJarhDrs3MYnPFN7W+8ZiJJMbpxR5AFo2cvc1jPKeQBxJW86h6uUbNTJDiBceXZG+RgS8GRmAQOhZP8H1iv2hzzlSYTwc43R6r61yjU8QQwy9xDBAOJqgbNpuhwwVIR8N+orfioRttvdU5raeEkggnEdLdkAEqtaw6u07SwmAKoHMeN+xrt7VaLQzk3ODcmN5Oc5e5sPx3gl/YFH1HQJPR7YV7VewtbmN6MsrnVm04h5ddg4Q7IyejFegNWtWzQpXLI1rYgVLS/Oo4TeLQMSAcsYWN6XsDm6RcylnUcHU431Bs/1St40xam2SzUrLRzaxrBjkGQJJ6XDPiuGcLdFk6K5pGzVqboNVj3RzhGInIOxwMYqja82LxYqOaA+YBEQZzB6lf9ZHFlbkr4cWNbejzo5xMbTJPYqvrfSD7HVnNoa9p6WuHukdausUdNoi8j1UZXSdddKXrWm8H7Lzw77/AOJNXbUEqRU0TUi1upUKb2QSHVhjlzoEmMcJT3SGkqdOzw93K2h73uJMhrG5Mw27wMt6iNTHA2WPNe89ONzvKjNKV7wvb5SPGm7YynJKkF1h05y9mpsd8ZSqmSB5TCwgO6DOBVdajXplJtVBS76sfEM4v+8VOa4FwslG6CTfZgASfi37AoLVZ3iG8X/eV6raUfTp0yyi57bjZLXQRtMtjLHNLJ8AkZT4NUcSeSq4/wAtx9yM2wVTlQrfZP8AwrR/+sD/AID/ALQfhRH64O+bu+0//K3UGkqOgqtrs75p0a4a+OVBoVIc0ExLrvNiXY9Kn9J2p9epfqS2nlRpNMG4I5z3DGThlv6k8drA6uxzeTdTBgEl8yCcQIA2KAqWkuexwwDm1GgcLp/sXJmacvc+j/B8FQeSfrsRFss9PlW375plwDw2C8CYJpk7egrQ9D6MsLX2fwbnSXONSrzn8yXMaAQAyDUzAkxms90uTdD27w4cRirNodp5K9BDmtpVGkZAsHOGeAIn0lfHHXBo4PxKKx59SXuTusumRRfVokC+boAxkywEGY6kx0Lo+pyc3HkOMgkHEXW4gxiE4tllZaatIuxYXsqPe6MWNIkT5oDXDqVD0vrLWbVdyD30mOJcGNJiC43TGw3bsjeEY8PhODLmcmVYlFlGIRU5I5cQuXIAnNZq73ik803NY+mDTJGBAwMbgCCFFUoLX7CILeBwI+6epX222GrRstBr2EtdQpP5t0h3yruO0OzHSqG5jnOOBngB6gnG0SfCHdiqEMcAYmJ9aQdRCPSa69cjEolWqQYgLG1YPHJcoKacSkq7cB0JRz8HdASVQ4BYxVRdfgwGFcyBjTz3AOOPQccty0/VNpq8uaZDYqFgfGDDdAqls5wMBkJdOyFkGqWkm0LPWcYm9IHOxIZgMBG/btWjfBjrHZxYnUX1qTKl4uIc+4SX4vi9niD2qmrwpC15jy1C9PJAijTkMJzcci8k5knsAA2KMt1SG7AZGeIzVitFpa5pDS04G6GODuwDIBZ3rxpN9Gk24665zo6QACSeOSdy8OxqHGiKDa+lRUdduWWmy9OAdUJcWNA6ASf9Kv2jC60Wt1RsG5zmzkA3ClfzjnQ7fzSscslnLaDqTybz3NfUxvYZjHaYI7VtHwfWxz9Hl1OkAb9QOJF2+4OIvT8rACT0QuPXcjsy4HDGpPkhtI2OHG7iJc51R0A1XTz3BuxgOA3lV/WkfulafNGWzEYFTmsVeq1xdVNAAwMX5AZCCcYxVY1htg8DrEOY6QG80yZc4AEwcpK7IzWmjznHxGbVGwkkq8yEex2N9ao2nSYXveYa1ubjE4dQJ6lAsONF6XfRbda1pDjMmZxgbOCfW/BscexRr9FVmVLlSjUY4GCHsc2I3yOg9id6VtIN6NuHHigCKpOxXBEp5pR2a0C66qfEt+k72rRLA3xbPoj2LOtVD4gfSd7Vothf4qn9AJZoEwLRo6k4yWCejD2Ju/RVKPIHae9PnORC5I2MV7S1FlNwDRAu4gdJj3KGdQh7SMpLsMsWkHtkdamNYMXH6I7VWjaQ+qwC8bgl2PNBcIIjaf1sXJKLcrPr+mnHF02Jebrb7v8A65GVtPNqMObXYfRd/wCyprVi0MNMEvc50Fjm4mBG7zbrT1gqC0u+HXtjhdd7kx0fauTdIzxunZJbdLegkE+pdOOWlWeV18FPI4Plf4v/AAv2r1viG1RzJAcdsHB2G5UjTdEmqSGuxDTh0iVJm33ariCHNNQHDAEOdMdGccVJV6Db0XnGIyncIXXFo8HT5MoBGA/W9JpR+QRLqkMdCAjBDdKcaPspqVKbNjngH6Mi96pWDRi5SSXmaVpHSbvBqb3i66nQY1rZmHECBxJgngNyoNI49Ss+sdpvUR/E/wBTb0e5VggggQcR2jeOuVkpb7H1ufGsWjHHiKRzanOc7dgmtobMO3pVzec/ikmuwIPVxRW587lmnal6v+RMjB3BJVTzW/rclfku4JKv5Lf1sCY4hWzW26wsIkEkiDtIggjaEWyOOQMd0JrKVaYQgbLXofRNOrTfVaGsFEXTDngvqRemWnIAjAZlVy01C5zWPe4tvY3nExJAcQDlh7FP6lWnxddm8tcd8QWnHqCgdMULtVwEkbCdu/1ynkvDYsXUiy60V2cqeTgDPAzPTM4/klNWKVSpSfT8IcyOeGy4gg+WQAeHaqfZhLgOzrwV00jo8UQKtN/MdOEw5joxa4dsdBU8cNKOvquqeaV1RXrdYxfJLgYMAjGetN6lnDWyDmYiNmfcnNOpfJOzIcF2lX85o3N9Z/IBVrazkvcjHDA8fcnmgdK1bLWFWhUNN4BF5oaTdJF4Q8EYgJs1syOPsRKrbpcNxI7DCQYvOvmsdKtyBoVi+mWjlGEm+148p724AvcDn0Ko1bNyryWSKYJuyBejpAJxUeStp0PYG2ezspAXSGNvnDF5aC4nrPqRGO1GZMm9mNVqQacDKKd6t2s9npkh12XEuEgxJwOLYVVtEXjGX5JnGjFKy2aru8QPpO9q0GxmaLPohZ5qv8SI85yuGjraQAw5DAHdxU5p1sNHkmpRS5FIduQYjsCjuUIDT9AGpLpxa0DnEAYmTA96r1OjdJutGLt+ABAEx0c7tVm0604PLSQMObiZ4Diqy91+q1o5uwAhwlxymRkPaVKcJp7n03SZen+BGUa1Ln1IzSb5aZ6vyUbYLQIunI/qUbSVNwcQWwRt64wKjwwjGCOmFaMPCeR1HVXm1IeaQrOaYHHju/XQr/yhusIaIexrhnlEe4rNqj7wBPDq2e1WywV71Jl+qJDYAcW80AmGich3q8NkedkkpTbRXOX/AIGf+X4kPK/wM7HfiRn0/wA1xbKUUKax8xnTgfxKZ1ZpcpUdDWNIYcQCCJhpdM7Gl3aost9qntUmDlnHbyboG84Iq9js/D0n1ML9RXWdwa2mN198dHyR6iomlV5WzNM+MoE3hvpuMgjoBJCPrBaLxdjeutDCRiC7G9HW53YoSy1ix15ucHrBGII2gpas9br+s0dT9Nb/AOfsSFWnzS8A7L0ZcUzuqT0ZaMCNhkOHHakKrA0kTlgmR4fUTWSepKkMnjmu4JCuOa1PKsQcdibWnIQtOcawlHIsISEI0l9V7aKT6hzJpkNH8V4RPRmmumLQXuvOz6MuoImjsCeHvSdszTr9Atbiug6d60UhvcOwYn2Ka0+43jljx9YJUZq00eENJ+SHO7BHvCeaXfjjvlbFVBmP9ROaG0VSfYnVZIqte4TOEXpAI4EKsW8HlHT+sArr8HdYPZWpkQJBzx5zY/sVc1is4ZVcDnlxIJEnqha/0GX4iCpuAnr9iLVdiTvJ9a6pOJO0opUxx3oSzGraKNPz6jAfo3he9UrZ6loBfUYT8m83fhgcesdizP4O3Btrvlt4tpuDAM774aCCcBDb2PT0qS0nrGaVtZODKdQcpB+Q5tx4dwDnO7E8eLJyVuhprI8yABhM9M7VVKxIc7HafatD1v0W+8boB3c0EkHGWuzGCoFvolryDxPHaFs+LNxvYQvneULah3ntRYXQplBxyx849q4uO89qQal1hpZ9Sa2NYTAFMEYk4zdmN+Kk9N1gMxwULqGP3l42Gi+epzCE805VEmV0494Uc071lftXOI3fnHuQaUtI5JlMZiS7iSSAOqELnRBiZw4GTs3ZKMrzjOanKktisbZI6sUg60NByAe7saSoyocTxKdaLrFjr4EkeoZHtBhNnsxUxixOswngD7oQCzrRnaHoD/4h2mT600tWjbO3ymmTkGuPVOexR1ldJSfAsP10JTRNAm0UWxg54Dt1wmHdUSrlZ7DQLb5p3WASSXOyGZ4JppDSNjszRUplpqmQxskuE4Td2HvQ5OthoeGSadUUPTdWXYQM8gAIBhuATKlT2q26taLo16lbwsBtwMujlA3F14kYHHCOCsjdXbAMmj7U/iTKVbBklLI9TZm9nwcD28DmlrWBOeOXZtWh1tB2BrS65MbA9xPZexVQ0Do+z1jUfaqtyTFJt4h4g4lwIjEYdq3V5iVtRECmEe6PMb6I7loVPRliPkml6U+0o5sNlb/heiD3o+J7GaTOCweaz0R3Igojc3rAK0SpaKAyAP0aceswkTpNgypcMh2wFmp+gUii07MdjcJAJDd+UwENOwvc9wbTLoAybeicthjIq6VNLuc1zQyA7PH8lV26MrBxu1HAE7J9ZAxTqTqmK0rsd6OshpB95t17i1oBaGkNguOzLyexEfoarW57W82SJvNAwJnMoGWC0tm7L52Q6eo9Q7EA0Jabl51InES3GROM4pnLw0jEvFZZNSdHGjypLmGbg5rw6MHnGMlGa+WQcsCNox44dykdWmNszTy9RrHOe03CY5oa6CXHCSTCb65Wxj3NuPYTmQHAxsxxzTxdwFknqKfW0e4U3PumBGMjfGW1MIUvXpXhGXBN2aLeTDcSTAG0nYp0OWH4N7L42tXOVOndH0nnuae1Q+stYPrPuk3QcpJExzoB6VPV65sVjbQEcvWmpUOENGQHSQAOtV2jomtUaHNpPcDiCAcelO3UaJxVyss+r+k22iiKNWoRWpNinegtexuWJE3gMCCcgOlQenrMMAA0QJF0ADpwHvRKGg7S1wc2i+WmRhtCd6cplpBcC0mDdOBAOYMpoNNUZKNOysliU5MKRGhq0BzaT3NIlpa0kEbDggdo2rto1R/od3KNotRHNpp46zyJw/QSo0fW/wAGp9m7uUjY9E1gMaL+tp3cFjYDjUygGWhxOZpPAG+bs+qUTSzOeTEwY2p7oexVGVmucxwaL0ktMYtIxJHSmGntJcnUiJB2Hd3iFfE/A2c+S9ZEPpXjIjo3jjPuTG2WctmfO9WzFPbSC4g3SWnnCBmDuAxRzZHOZde0tBxbht3xuTOOrZDJ1yRdEkkDYnXI9CGy2J98AAkzGAnGMj0qT/Z9TzXeiVCW3JVOzRNI6bp0xgbzzkN3Hd+YTCwVGvl7zIJmMRfPnHo6OG7GA0e2/U52OF7ient9inQpaEV1MlnW1kXbrSIiDERujckPFDKz0h03G9yjyYXUzOaNKM1MkPCG/wCG3qaB7F3hLfMb2BMiYRg870aUFsdi0N81vYFzjTdnTZ6I7k15Q9HYhFToCKQWxyKdH/CZ6ISjDSGTWjqCaMx2e1LCiOlZpDUOxVpjYOwIwrt2EdgUa9glELVmkNTJdlcbx6vchNobvUQ0LiEaPc2yX5cHaEN8HCQoY8SuvHeUaA1Ew6mw5gfrim9bRVne686kwu3nOB1qPDjvKBtU70KHuGok6WjqIypM6OaPepCyUKbC8B14PHMEMaWEgyCbokDDI4qt8u7ejttLt61KSFk00QutmiXc3lZpkOutc4G6G5G8YyGc7YVks1ts7WNY2tTutaGjnDJoj3JlaKt4BrgHNGQcJA4Apu1jBlTp+gFTJcuRYJR4JZ2lLPtqt6pPuVT10Y5zmPaAaZbeDjILhlkRsj1p5pq2vptpuYQJklt1t03TllMdab6af4RSpPqgF1RoJPmyHmGeaOYMNs4zhDYo6bYuSV0h5q1pem2zta+Q5pcMAThMjHrUjU1gotx5xG3A4epQWhK5s9F/J/KIJvY4x0QgOn6x2js71OUbbKRexNnWKh/M9Eo//UFH+Z6Kq1TTVaYvDPcN35lNbXpyvhz4noHq3JNIzaLVbtYqJY4NFQyIxAAE7SZVF0lzyCS0CR1jcBtzCA6Uquwc8mcSTifWj6ApivaWMqDAuJkYHCTw2BdUdMYUc8rciWr6PLw0FwIYxrG/whoj5Ofaoe2WOrSMtN4TgRj2jYtCdoemPO7VHaz6JZTstR7S6WlsSRte0HYkWXcbQUY1H4um6dgaTN7zu5XK0guIINzAAgVHGTGJxCpmg6QfaaTXYg1GyOtaHWLAY5JnXe/Eic7e5sYn/9k="/>
          <p:cNvSpPr>
            <a:spLocks noChangeAspect="1" noChangeArrowheads="1"/>
          </p:cNvSpPr>
          <p:nvPr/>
        </p:nvSpPr>
        <p:spPr bwMode="auto">
          <a:xfrm>
            <a:off x="1063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 name="AutoShape 4" descr="data:image/jpeg;base64,/9j/4AAQSkZJRgABAQAAAQABAAD/2wCEAAkGBxQTEhUUEhIUFRUUFxcXFBcVFxkYFxcVFxcXFhUVFBQYHCggGBolHBQUITEhJSkrLi4uFx8zODMsNygtLisBCgoKDg0OGhAQGywkHyQtLCwsLCwsLCwsLCwsLCwsLCwsLCwsLCwsLCwsLCwsLCwsLCwsLCwsLCwsLCwsLCwsLP/AABEIALwBDAMBIgACEQEDEQH/xAAcAAAABwEBAAAAAAAAAAAAAAABAgMEBQYHAAj/xABMEAABAwEEBQYICwYFBAMAAAABAAIRAwQSITEFBkFRcRMiYYGR0RQjMlKSobHBBzNCVHJzk7LS4fAVJGJjs8JTdIKDwxY0ovFD0+L/xAAaAQADAQEBAQAAAAAAAAAAAAAAAgMBBAUG/8QAMhEAAgIBAwIEBAUDBQAAAAAAAAECEQMSITEEFCJBUWETFWJxBSMygbEzUvBCkaHB0f/aAAwDAQACEQMRAD8Ap9U4DPakuW/UJaucutIubKYUK5yLOBmI60bkylH0eaZ3FYAazaOqEBzaNZwOILaby0jodEFOXWGt81r/AGb+5XLRLyLLZhJgUWmOJJ96dcqvKy/iOibilwcc+q0yaooTrFX2Wav10n9yTFgr7aFb7Gp3LQeU6UPKnee1J80f9oneP0M4qWGt83r/AGT/AMKAWKtts9f7J/ctI5Y7z2ruXO89qPmr/tDvX6GcNsD4INCv9k/8KK+xPjChW+yf+FaUKx3ntKHlz5x7Sj5p9Id77GZeCVI+JrfZP/CgNB+XI1R/tP8AwrT/AAh3nHtKHwl3nO7St+afSHeexlzrO/8Awqv2b+5F8GflydT7N/ctT8Kd5zu0ofCnec7tK35p9Id57GVmynzan2b/AMKJyLh8l/oP/CtX8Kd5zu0rvC3+e7tKPmn0h3nsZKWHzX+g7uSJp8esEe3gtg8Lf57vSKqvwl2p5s1ElxMViMccDTJjhzV0dP1yyz0VRXF1OuWmiiFhQXP1ggp15w2pRwXonUA2nwz3hBSaZd1blxQ0MXO4BAFx0CfFs4BSmuY51DhV/wCNR+hHc1sZYKS1wxdR4Vf+NL/qQvkyvXUMI91GhUJWNrjd0LmsAyKcXUBal0m2NXBQ7vlfWn7oU68KFOb/AK0/cCJDwFtCu8ezj7lu3wbH90P11X7ywvQ48ezit0+Dlv7ofrqs+koT5KIxB2zrR7qSe/yesetOAqmHMpo1fyXcCjgpG1VOY7gVjMLpYXeJoD+TS+4D70reTWzv8XS+qpf02o99fMdR/Vl92ePlfjf3F766+kL6G8okrFryEOSF5CHLKMFryG8kLy68igF7y68kby68igFg5deSN9deTALXl15I3l19AC95Vj4Rj+6U/r2+ulV7lYL6rmv5/dG/Xs/p1V2dB/XX7/wdHTP8xFAYU+ZUkKPalrO+DG9fRHrjooKZhx4BcAg+UeAQBc9AnxbOAUzrX5VH/c/sUPoH4pnD3qd1nGNH/c/sR5oXyZAQjQlbqG6q0QsQKApV+CI4hLY3I1qKFcMX/Wn7inajVBnN/wBb/YUsikB5q62bVS+kFuXwd/8AbVP8xW9oWHaun96o/TC2z4PDFCsN1pq+xp96hMeJhVeoA5oO4n1lD4YEwtDySz6J9pSW1UNJdtpRLTWlpTC/iiVXSVjCjQ6VTmU/qqX9NqNyiZ0X+LpfVUv6bUe+vnM8fzJfdniZf1v7jrlEam6SBvIHaYTPlEpZ3EvaBneHtn3KcYW0IlbJCtZ3C8QJa0uzIBIbnhOMI9osjmnDEEgAyJkicROG1EtFuZL8TLeWAgSDymRmcIQP0kyZF7FzSZAwDWXcMcc12ZMOFRlT38i6x4/UAUnTEbtogzlB2rm0nEA7DG0ZExMJKlbGNwBcPJMwCSQMcD5KA20Rtm4B13ry82pG/Dxeo4fQcCYxAMTh7FwoumIGROYiBgcehN6ltbMifjA/Hhlml6dpa6+C4xyb5wAi8R5I2quCDlNRlwHw8bumKmzOj+K8WkYbG3pngiMszzk3MAjEYyJAG8wDgjHSjC6edBc45bCwMBid6LT0hTyN4gNa0iBDroIynmmYxXf8DB6/8i6MfqIX119NRUXcouFxOeh1fUDr0791b9ez+nVUpyigtdXzZm/XM/p1V1dDH89fv/BfpV+ailIwSaNK+gPYHzHSEA8o8EnZzgjs8o8EAXXQJ8Uzh7ypXXe0FjaLhneeMelo7lEaC+JZwPtKffCF8TQP8Z+6h8oVeZAnS7xndHFAdMuxxbhOw7M1F2psmZgQQcJ3lFIEHHOcgAcRJxngn1C6UTI0k52RbgMoKajS79zexN6AhpOOOc9GCaUn4wduHd60jGSRKnSboyamNoqRfP8ANb/TcibkW25P+sZ/Tch8BEe6u1ZtNL6YW46gv8VaP81V+6xYNq4795pfTC3PUYwy0/5qp92mozHXJglpzZw96RLsUvaHeTwj1pNtQye4JzQSFzs1xqnDuCTNQz+QQYW+npKgKdIG0UmuFNgc1xIIIEbkX9q0PnNH0j3Kh23F54JFhXLPpMcm5M55dNBuzQjpah85o+ke5d+1rP8AOaPpHuVBbU6B2BGFY7m9gS9nj9zO0h7l8/a1D5xS7T3Lv2tQ+cUu09yovLHc30Qh5c7m+iEdljDtIF6/atD5xS7T3If2tQ+c0u09yovhB3N9EIDazub6IR2WMztIF7GlaHzil2nuQHStD5xS7Xdyogth3N9EI/hB3M9EI7LGHaQLz+1qHzil2nuXDSlD5xS7Xdyo/hDvNZ6IQcu7zWeiFvZYw7TGXn9q0PnFLtPcu/a1D5zR7T3KimofNZ6IRC87m9iOxxh2kC/ftah85o+ke5Res9tovs7W06zKj+VDi1kmGhjxJJA2uCp9R07B2JSk1Pi6WGOWpDQ6eMHaBQlHjoQtauouKUDgjNPO6l0oGnnHggC66BPiWcD7SnvwhHxFA/zP7FH6v/Es6/aVIfCJ/wBvQw+X/wAZRJ7oxLkpfhAO2Rj8nv4ovhLd59Q64SBrjzAP1wQeEHYAm2MoXNrygOM9OHWEiCjNrvjYJ6EIlY9zUL3kFuyqfWU/uPRWFGt4+M+nT+5UQ+AXIOgP+4pfTC3HU13NtP8Amqn3Kaw3QbfH0/pt9q27U9xi0/5l/wBymozGXJhjzl1+1JNchquwH62lJOyCqDFSckRmJCIShace1Bg2tXlnh7kg0exLVzz/ANbkm33LDQGhCQhajOSmhBtQOKUaM+CJUGAWmIJe6UErkEpTTpRr/SUErgUAHpuk5p3Z6UnHimtIc4J/ZW49SeJjFRZB+v8A2i1LMBu7fzTttMQk7S0QFSkTtkJUzPRKladlLabnHz2t7A4qPp0rz43kqdtZ8W8fz/dUUxyOXLkBWgcgZmeC4lFHldSALnq98Szr+8VJ6/42ez/WD+k5RWrx8SyP4vvFPvhCqkWSznD4xuf1T/yRLlAvMpb2JMgBN3WonYP11oprTsC0yh5OGYSpLREOBUeKvR/5JZlrj5LPS/NbYUO7w3hDpESKg3vp/dqJmbSDmxvppatar7XmA0l1PIzk14StmpUG0JSivS+m32rbdVnx4T/mX/cprD9G2oMqNcXYNcDmNh4rXtVdKscyq8GA+s50ESRLGCDGGxSkjfMxqtUwH62lJX8EnVfMfraiByoFDhz0pZWOe4NaJc4wBvKaXk60baXsqscwFzgcGjM9CxvbY1LcfW/V6rTJvOpyIwBcTJGUhsJLSdgp0mtDXlz7svmLs7bozAHSrRpppJYQ4CnWZeaQ269odnLTuxE9CqFssT2E3hOcHYelSxuUluWyRjHhDWm3EcUu6n0IbCOdhE549Eyuq1+hNJO9iIi0Z8EnUyCO35XBEqjAJwEVy4p5ozRla0PuUKT6rtoaMh/E7IdZQA0LUVqtFTUu1sBLqQkDyQ9hPCQ6PWq0+mWuIcCCDBBEEHpC1xa5QWhSkOcFMaHsjqj4aJgEnoaJkncFEUMXBaZqFQc+zVPB2A1W32vBiXB8lpHU271Kc56VY0IanRUA9paS1wMGP11JlbS7q6lb/wDoe2Yl4pMHOIF9syYya2ccFVNJ2d1N1x4Ic2ZBTqWpCSiosYWIc9S1ti5V+v8A/tUTYvLUpbHCKv1o7fGINHejdXXVaQqcpTYHuc1ocHl0ticGtIjnBPKmpNRvlVWN285lUYHLNiuPwU0b1OhULA8Un18CWiHksAdDs4AeepDr/VNQ1KjXxBECcXAAZDPDHHoUpZJa9JkcU5Jv/YzvTugDZ2NqGqyoHOuc0OBDrpdjeAkQCocHndSvWv8AZH07DZ+Uu3nVQcCCfiXTMZKgsOI4J8UpONy5J4nJxuXJdNXviW/6vvFT+s8eD0bwBF9mz+W5V7Vw+JZxd94qf1pws1H6bf6bk8vIoig25gDzAHYEjcG5L20y8pBMjA9CxF5jIAYk7E7e5jQZAjYYCuHwc6Es1obUdXdUqOpOBNNzyKdwg3ZxkiQ6RlgN6aa96BptDBQpOADn3nNiHAxdEExhDuoqLyx1aWXjglKNoq9pYMIAxnYimngN3Mnr5XuR9JEMDGxiAAZzmBMpzYbNyr6VOY5R9Fk7rz6rZ9adNUTlBxdMS0OByrcBmtR0DA5cAAeOOX1dNP7TZrNTpXWUGNZTBBlrSTG3CXE7ZVd0PbMHluTn3hOHyWD3KOvUUlhceTHygRnNyRYV2SOUnq7amMrt5UubTeDTe5sXmNfhfbO4x1SoxHpugg7iPb0rGrNi6douWkRdtNWm4O5GiCZqHni4bhF4edhgOpQFu0o6oYDQ0DyQNg3HerbroKFGkw0zfq1GNNWoXF96oS52BdgbodAw6dioDHYpoRUUbOTYdjyMRmCjVam4cUvQoXmOdjLCMB0g4k9SZOQxBxZ7OXYCOdgJPtSNobdwOyR1jBObJarhDrs3MYnPFN7W+8ZiJJMbpxR5AFo2cvc1jPKeQBxJW86h6uUbNTJDiBceXZG+RgS8GRmAQOhZP8H1iv2hzzlSYTwc43R6r61yjU8QQwy9xDBAOJqgbNpuhwwVIR8N+orfioRttvdU5raeEkggnEdLdkAEqtaw6u07SwmAKoHMeN+xrt7VaLQzk3ODcmN5Oc5e5sPx3gl/YFH1HQJPR7YV7VewtbmN6MsrnVm04h5ddg4Q7IyejFegNWtWzQpXLI1rYgVLS/Oo4TeLQMSAcsYWN6XsDm6RcylnUcHU431Bs/1St40xam2SzUrLRzaxrBjkGQJJ6XDPiuGcLdFk6K5pGzVqboNVj3RzhGInIOxwMYqja82LxYqOaA+YBEQZzB6lf9ZHFlbkr4cWNbejzo5xMbTJPYqvrfSD7HVnNoa9p6WuHukdausUdNoi8j1UZXSdddKXrWm8H7Lzw77/AOJNXbUEqRU0TUi1upUKb2QSHVhjlzoEmMcJT3SGkqdOzw93K2h73uJMhrG5Mw27wMt6iNTHA2WPNe89ONzvKjNKV7wvb5SPGm7YynJKkF1h05y9mpsd8ZSqmSB5TCwgO6DOBVdajXplJtVBS76sfEM4v+8VOa4FwslG6CTfZgASfi37AoLVZ3iG8X/eV6raUfTp0yyi57bjZLXQRtMtjLHNLJ8AkZT4NUcSeSq4/wAtx9yM2wVTlQrfZP8AwrR/+sD/AID/ALQfhRH64O+bu+0//K3UGkqOgqtrs75p0a4a+OVBoVIc0ExLrvNiXY9Kn9J2p9epfqS2nlRpNMG4I5z3DGThlv6k8drA6uxzeTdTBgEl8yCcQIA2KAqWkuexwwDm1GgcLp/sXJmacvc+j/B8FQeSfrsRFss9PlW375plwDw2C8CYJpk7egrQ9D6MsLX2fwbnSXONSrzn8yXMaAQAyDUzAkxms90uTdD27w4cRirNodp5K9BDmtpVGkZAsHOGeAIn0lfHHXBo4PxKKx59SXuTusumRRfVokC+boAxkywEGY6kx0Lo+pyc3HkOMgkHEXW4gxiE4tllZaatIuxYXsqPe6MWNIkT5oDXDqVD0vrLWbVdyD30mOJcGNJiC43TGw3bsjeEY8PhODLmcmVYlFlGIRU5I5cQuXIAnNZq73ik803NY+mDTJGBAwMbgCCFFUoLX7CILeBwI+6epX222GrRstBr2EtdQpP5t0h3yruO0OzHSqG5jnOOBngB6gnG0SfCHdiqEMcAYmJ9aQdRCPSa69cjEolWqQYgLG1YPHJcoKacSkq7cB0JRz8HdASVQ4BYxVRdfgwGFcyBjTz3AOOPQccty0/VNpq8uaZDYqFgfGDDdAqls5wMBkJdOyFkGqWkm0LPWcYm9IHOxIZgMBG/btWjfBjrHZxYnUX1qTKl4uIc+4SX4vi9niD2qmrwpC15jy1C9PJAijTkMJzcci8k5knsAA2KMt1SG7AZGeIzVitFpa5pDS04G6GODuwDIBZ3rxpN9Gk24665zo6QACSeOSdy8OxqHGiKDa+lRUdduWWmy9OAdUJcWNA6ASf9Kv2jC60Wt1RsG5zmzkA3ClfzjnQ7fzSscslnLaDqTybz3NfUxvYZjHaYI7VtHwfWxz9Hl1OkAb9QOJF2+4OIvT8rACT0QuPXcjsy4HDGpPkhtI2OHG7iJc51R0A1XTz3BuxgOA3lV/WkfulafNGWzEYFTmsVeq1xdVNAAwMX5AZCCcYxVY1htg8DrEOY6QG80yZc4AEwcpK7IzWmjznHxGbVGwkkq8yEex2N9ao2nSYXveYa1ubjE4dQJ6lAsONF6XfRbda1pDjMmZxgbOCfW/BscexRr9FVmVLlSjUY4GCHsc2I3yOg9id6VtIN6NuHHigCKpOxXBEp5pR2a0C66qfEt+k72rRLA3xbPoj2LOtVD4gfSd7Vothf4qn9AJZoEwLRo6k4yWCejD2Ju/RVKPIHae9PnORC5I2MV7S1FlNwDRAu4gdJj3KGdQh7SMpLsMsWkHtkdamNYMXH6I7VWjaQ+qwC8bgl2PNBcIIjaf1sXJKLcrPr+mnHF02Jebrb7v8A65GVtPNqMObXYfRd/wCyprVi0MNMEvc50Fjm4mBG7zbrT1gqC0u+HXtjhdd7kx0fauTdIzxunZJbdLegkE+pdOOWlWeV18FPI4Plf4v/AAv2r1viG1RzJAcdsHB2G5UjTdEmqSGuxDTh0iVJm33ariCHNNQHDAEOdMdGccVJV6Db0XnGIyncIXXFo8HT5MoBGA/W9JpR+QRLqkMdCAjBDdKcaPspqVKbNjngH6Mi96pWDRi5SSXmaVpHSbvBqb3i66nQY1rZmHECBxJgngNyoNI49Ss+sdpvUR/E/wBTb0e5VggggQcR2jeOuVkpb7H1ufGsWjHHiKRzanOc7dgmtobMO3pVzec/ikmuwIPVxRW587lmnal6v+RMjB3BJVTzW/rclfku4JKv5Lf1sCY4hWzW26wsIkEkiDtIggjaEWyOOQMd0JrKVaYQgbLXofRNOrTfVaGsFEXTDngvqRemWnIAjAZlVy01C5zWPe4tvY3nExJAcQDlh7FP6lWnxddm8tcd8QWnHqCgdMULtVwEkbCdu/1ynkvDYsXUiy60V2cqeTgDPAzPTM4/klNWKVSpSfT8IcyOeGy4gg+WQAeHaqfZhLgOzrwV00jo8UQKtN/MdOEw5joxa4dsdBU8cNKOvquqeaV1RXrdYxfJLgYMAjGetN6lnDWyDmYiNmfcnNOpfJOzIcF2lX85o3N9Z/IBVrazkvcjHDA8fcnmgdK1bLWFWhUNN4BF5oaTdJF4Q8EYgJs1syOPsRKrbpcNxI7DCQYvOvmsdKtyBoVi+mWjlGEm+148p724AvcDn0Ko1bNyryWSKYJuyBejpAJxUeStp0PYG2ezspAXSGNvnDF5aC4nrPqRGO1GZMm9mNVqQacDKKd6t2s9npkh12XEuEgxJwOLYVVtEXjGX5JnGjFKy2aru8QPpO9q0GxmaLPohZ5qv8SI85yuGjraQAw5DAHdxU5p1sNHkmpRS5FIduQYjsCjuUIDT9AGpLpxa0DnEAYmTA96r1OjdJutGLt+ABAEx0c7tVm0604PLSQMObiZ4Diqy91+q1o5uwAhwlxymRkPaVKcJp7n03SZen+BGUa1Ln1IzSb5aZ6vyUbYLQIunI/qUbSVNwcQWwRt64wKjwwjGCOmFaMPCeR1HVXm1IeaQrOaYHHju/XQr/yhusIaIexrhnlEe4rNqj7wBPDq2e1WywV71Jl+qJDYAcW80AmGich3q8NkedkkpTbRXOX/AIGf+X4kPK/wM7HfiRn0/wA1xbKUUKax8xnTgfxKZ1ZpcpUdDWNIYcQCCJhpdM7Gl3aost9qntUmDlnHbyboG84Iq9js/D0n1ML9RXWdwa2mN198dHyR6iomlV5WzNM+MoE3hvpuMgjoBJCPrBaLxdjeutDCRiC7G9HW53YoSy1ix15ucHrBGII2gpas9br+s0dT9Nb/AOfsSFWnzS8A7L0ZcUzuqT0ZaMCNhkOHHakKrA0kTlgmR4fUTWSepKkMnjmu4JCuOa1PKsQcdibWnIQtOcawlHIsISEI0l9V7aKT6hzJpkNH8V4RPRmmumLQXuvOz6MuoImjsCeHvSdszTr9Atbiug6d60UhvcOwYn2Ka0+43jljx9YJUZq00eENJ+SHO7BHvCeaXfjjvlbFVBmP9ROaG0VSfYnVZIqte4TOEXpAI4EKsW8HlHT+sArr8HdYPZWpkQJBzx5zY/sVc1is4ZVcDnlxIJEnqha/0GX4iCpuAnr9iLVdiTvJ9a6pOJO0opUxx3oSzGraKNPz6jAfo3he9UrZ6loBfUYT8m83fhgcesdizP4O3Btrvlt4tpuDAM774aCCcBDb2PT0qS0nrGaVtZODKdQcpB+Q5tx4dwDnO7E8eLJyVuhprI8yABhM9M7VVKxIc7HafatD1v0W+8boB3c0EkHGWuzGCoFvolryDxPHaFs+LNxvYQvneULah3ntRYXQplBxyx849q4uO89qQal1hpZ9Sa2NYTAFMEYk4zdmN+Kk9N1gMxwULqGP3l42Gi+epzCE805VEmV0494Uc071lftXOI3fnHuQaUtI5JlMZiS7iSSAOqELnRBiZw4GTs3ZKMrzjOanKktisbZI6sUg60NByAe7saSoyocTxKdaLrFjr4EkeoZHtBhNnsxUxixOswngD7oQCzrRnaHoD/4h2mT600tWjbO3ymmTkGuPVOexR1ldJSfAsP10JTRNAm0UWxg54Dt1wmHdUSrlZ7DQLb5p3WASSXOyGZ4JppDSNjszRUplpqmQxskuE4Td2HvQ5OthoeGSadUUPTdWXYQM8gAIBhuATKlT2q26taLo16lbwsBtwMujlA3F14kYHHCOCsjdXbAMmj7U/iTKVbBklLI9TZm9nwcD28DmlrWBOeOXZtWh1tB2BrS65MbA9xPZexVQ0Do+z1jUfaqtyTFJt4h4g4lwIjEYdq3V5iVtRECmEe6PMb6I7loVPRliPkml6U+0o5sNlb/heiD3o+J7GaTOCweaz0R3Igojc3rAK0SpaKAyAP0aceswkTpNgypcMh2wFmp+gUii07MdjcJAJDd+UwENOwvc9wbTLoAybeicthjIq6VNLuc1zQyA7PH8lV26MrBxu1HAE7J9ZAxTqTqmK0rsd6OshpB95t17i1oBaGkNguOzLyexEfoarW57W82SJvNAwJnMoGWC0tm7L52Q6eo9Q7EA0Jabl51InES3GROM4pnLw0jEvFZZNSdHGjypLmGbg5rw6MHnGMlGa+WQcsCNox44dykdWmNszTy9RrHOe03CY5oa6CXHCSTCb65Wxj3NuPYTmQHAxsxxzTxdwFknqKfW0e4U3PumBGMjfGW1MIUvXpXhGXBN2aLeTDcSTAG0nYp0OWH4N7L42tXOVOndH0nnuae1Q+stYPrPuk3QcpJExzoB6VPV65sVjbQEcvWmpUOENGQHSQAOtV2jomtUaHNpPcDiCAcelO3UaJxVyss+r+k22iiKNWoRWpNinegtexuWJE3gMCCcgOlQenrMMAA0QJF0ADpwHvRKGg7S1wc2i+WmRhtCd6cplpBcC0mDdOBAOYMpoNNUZKNOysliU5MKRGhq0BzaT3NIlpa0kEbDggdo2rto1R/od3KNotRHNpp46zyJw/QSo0fW/wAGp9m7uUjY9E1gMaL+tp3cFjYDjUygGWhxOZpPAG+bs+qUTSzOeTEwY2p7oexVGVmucxwaL0ktMYtIxJHSmGntJcnUiJB2Hd3iFfE/A2c+S9ZEPpXjIjo3jjPuTG2WctmfO9WzFPbSC4g3SWnnCBmDuAxRzZHOZde0tBxbht3xuTOOrZDJ1yRdEkkDYnXI9CGy2J98AAkzGAnGMj0qT/Z9TzXeiVCW3JVOzRNI6bp0xgbzzkN3Hd+YTCwVGvl7zIJmMRfPnHo6OG7GA0e2/U52OF7ient9inQpaEV1MlnW1kXbrSIiDERujckPFDKz0h03G9yjyYXUzOaNKM1MkPCG/wCG3qaB7F3hLfMb2BMiYRg870aUFsdi0N81vYFzjTdnTZ6I7k15Q9HYhFToCKQWxyKdH/CZ6ISjDSGTWjqCaMx2e1LCiOlZpDUOxVpjYOwIwrt2EdgUa9glELVmkNTJdlcbx6vchNobvUQ0LiEaPc2yX5cHaEN8HCQoY8SuvHeUaA1Ew6mw5gfrim9bRVne686kwu3nOB1qPDjvKBtU70KHuGok6WjqIypM6OaPepCyUKbC8B14PHMEMaWEgyCbokDDI4qt8u7ejttLt61KSFk00QutmiXc3lZpkOutc4G6G5G8YyGc7YVks1ts7WNY2tTutaGjnDJoj3JlaKt4BrgHNGQcJA4Apu1jBlTp+gFTJcuRYJR4JZ2lLPtqt6pPuVT10Y5zmPaAaZbeDjILhlkRsj1p5pq2vptpuYQJklt1t03TllMdab6af4RSpPqgF1RoJPmyHmGeaOYMNs4zhDYo6bYuSV0h5q1pem2zta+Q5pcMAThMjHrUjU1gotx5xG3A4epQWhK5s9F/J/KIJvY4x0QgOn6x2js71OUbbKRexNnWKh/M9Eo//UFH+Z6Kq1TTVaYvDPcN35lNbXpyvhz4noHq3JNIzaLVbtYqJY4NFQyIxAAE7SZVF0lzyCS0CR1jcBtzCA6Uquwc8mcSTifWj6ApivaWMqDAuJkYHCTw2BdUdMYUc8rciWr6PLw0FwIYxrG/whoj5Ofaoe2WOrSMtN4TgRj2jYtCdoemPO7VHaz6JZTstR7S6WlsSRte0HYkWXcbQUY1H4um6dgaTN7zu5XK0guIINzAAgVHGTGJxCpmg6QfaaTXYg1GyOtaHWLAY5JnXe/Eic7e5sYn/9k="/>
          <p:cNvSpPr>
            <a:spLocks noChangeAspect="1" noChangeArrowheads="1"/>
          </p:cNvSpPr>
          <p:nvPr/>
        </p:nvSpPr>
        <p:spPr bwMode="auto">
          <a:xfrm>
            <a:off x="258763"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Slide Number Placeholder 5"/>
          <p:cNvSpPr>
            <a:spLocks noGrp="1"/>
          </p:cNvSpPr>
          <p:nvPr>
            <p:ph type="sldNum" sz="quarter" idx="12"/>
          </p:nvPr>
        </p:nvSpPr>
        <p:spPr/>
        <p:txBody>
          <a:bodyPr/>
          <a:lstStyle/>
          <a:p>
            <a:fld id="{92977CDE-7A91-4729-A4ED-EA85E72D8081}" type="slidenum">
              <a:rPr lang="en-GB" smtClean="0"/>
              <a:t>2</a:t>
            </a:fld>
            <a:endParaRPr lang="en-GB" dirty="0"/>
          </a:p>
        </p:txBody>
      </p:sp>
    </p:spTree>
    <p:extLst>
      <p:ext uri="{BB962C8B-B14F-4D97-AF65-F5344CB8AC3E}">
        <p14:creationId xmlns:p14="http://schemas.microsoft.com/office/powerpoint/2010/main" val="1688525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755576" y="1681942"/>
            <a:ext cx="7772400" cy="1757362"/>
          </a:xfrm>
        </p:spPr>
        <p:txBody>
          <a:bodyPr/>
          <a:lstStyle/>
          <a:p>
            <a:r>
              <a:rPr lang="en-GB" altLang="en-US" sz="4000" b="1" dirty="0" smtClean="0">
                <a:solidFill>
                  <a:srgbClr val="8C0935"/>
                </a:solidFill>
              </a:rPr>
              <a:t>The National Living Wage</a:t>
            </a:r>
            <a:endParaRPr lang="en-GB" altLang="en-US" sz="4000" b="1" dirty="0">
              <a:solidFill>
                <a:srgbClr val="8C0935"/>
              </a:solidFill>
            </a:endParaRPr>
          </a:p>
        </p:txBody>
      </p:sp>
      <p:sp>
        <p:nvSpPr>
          <p:cNvPr id="4" name="Rectangle 3"/>
          <p:cNvSpPr/>
          <p:nvPr/>
        </p:nvSpPr>
        <p:spPr>
          <a:xfrm>
            <a:off x="0" y="3429000"/>
            <a:ext cx="9144000" cy="3429000"/>
          </a:xfrm>
          <a:prstGeom prst="rect">
            <a:avLst/>
          </a:prstGeom>
          <a:solidFill>
            <a:srgbClr val="8C0935">
              <a:alpha val="88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8C0935"/>
              </a:solidFill>
            </a:endParaRPr>
          </a:p>
        </p:txBody>
      </p:sp>
    </p:spTree>
    <p:extLst>
      <p:ext uri="{BB962C8B-B14F-4D97-AF65-F5344CB8AC3E}">
        <p14:creationId xmlns:p14="http://schemas.microsoft.com/office/powerpoint/2010/main" val="1693424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22114"/>
          </a:xfrm>
        </p:spPr>
        <p:txBody>
          <a:bodyPr/>
          <a:lstStyle/>
          <a:p>
            <a:r>
              <a:rPr lang="en-GB" b="1" dirty="0" smtClean="0">
                <a:solidFill>
                  <a:srgbClr val="8C0935"/>
                </a:solidFill>
              </a:rPr>
              <a:t>Summer Budget 2015</a:t>
            </a:r>
            <a:endParaRPr lang="en-GB" b="1" dirty="0">
              <a:solidFill>
                <a:srgbClr val="8C0935"/>
              </a:solidFill>
            </a:endParaRPr>
          </a:p>
        </p:txBody>
      </p:sp>
      <p:sp>
        <p:nvSpPr>
          <p:cNvPr id="3" name="Content Placeholder 2"/>
          <p:cNvSpPr>
            <a:spLocks noGrp="1"/>
          </p:cNvSpPr>
          <p:nvPr>
            <p:ph idx="1"/>
          </p:nvPr>
        </p:nvSpPr>
        <p:spPr>
          <a:xfrm>
            <a:off x="251520" y="1124744"/>
            <a:ext cx="8640960" cy="5616624"/>
          </a:xfrm>
        </p:spPr>
        <p:txBody>
          <a:bodyPr>
            <a:normAutofit fontScale="85000" lnSpcReduction="20000"/>
          </a:bodyPr>
          <a:lstStyle/>
          <a:p>
            <a:r>
              <a:rPr lang="en-GB" b="1" dirty="0"/>
              <a:t>The Government </a:t>
            </a:r>
            <a:r>
              <a:rPr lang="en-GB" b="1" dirty="0" smtClean="0"/>
              <a:t>introduced </a:t>
            </a:r>
            <a:r>
              <a:rPr lang="en-GB" b="1" dirty="0"/>
              <a:t>a </a:t>
            </a:r>
            <a:r>
              <a:rPr lang="en-GB" b="1" dirty="0" smtClean="0"/>
              <a:t>National Living Wage (NLW), a higher minimum wage, for </a:t>
            </a:r>
            <a:r>
              <a:rPr lang="en-GB" b="1" dirty="0"/>
              <a:t>workers aged 25 and </a:t>
            </a:r>
            <a:r>
              <a:rPr lang="en-GB" b="1" dirty="0" smtClean="0"/>
              <a:t>over.</a:t>
            </a:r>
            <a:endParaRPr lang="en-GB" b="1" dirty="0"/>
          </a:p>
          <a:p>
            <a:r>
              <a:rPr lang="en-GB" dirty="0" smtClean="0"/>
              <a:t>The </a:t>
            </a:r>
            <a:r>
              <a:rPr lang="en-GB" dirty="0"/>
              <a:t>Government </a:t>
            </a:r>
            <a:r>
              <a:rPr lang="en-GB" dirty="0" smtClean="0"/>
              <a:t>set </a:t>
            </a:r>
            <a:r>
              <a:rPr lang="en-GB" dirty="0"/>
              <a:t>the </a:t>
            </a:r>
            <a:r>
              <a:rPr lang="en-GB" dirty="0" smtClean="0"/>
              <a:t>NLW </a:t>
            </a:r>
            <a:r>
              <a:rPr lang="en-GB" dirty="0"/>
              <a:t>at </a:t>
            </a:r>
            <a:r>
              <a:rPr lang="en-GB" dirty="0" smtClean="0"/>
              <a:t>50p above the NMW, </a:t>
            </a:r>
            <a:r>
              <a:rPr lang="en-GB" dirty="0"/>
              <a:t>effective from April 2016, making the NLW £7.20 an hour for those aged 25 and </a:t>
            </a:r>
            <a:r>
              <a:rPr lang="en-GB" dirty="0" smtClean="0"/>
              <a:t>over</a:t>
            </a:r>
          </a:p>
          <a:p>
            <a:r>
              <a:rPr lang="en-GB" dirty="0"/>
              <a:t>From April 2017, in addition to </a:t>
            </a:r>
            <a:r>
              <a:rPr lang="en-GB" b="1" dirty="0"/>
              <a:t>setting</a:t>
            </a:r>
            <a:r>
              <a:rPr lang="en-GB" dirty="0"/>
              <a:t> the main NMW, the LPC </a:t>
            </a:r>
            <a:r>
              <a:rPr lang="en-GB" dirty="0" smtClean="0"/>
              <a:t>was </a:t>
            </a:r>
            <a:r>
              <a:rPr lang="en-GB" dirty="0"/>
              <a:t>tasked with </a:t>
            </a:r>
            <a:r>
              <a:rPr lang="en-GB" b="1" dirty="0"/>
              <a:t>recommending a yearly profile </a:t>
            </a:r>
            <a:r>
              <a:rPr lang="en-GB" dirty="0" smtClean="0"/>
              <a:t>that </a:t>
            </a:r>
            <a:r>
              <a:rPr lang="en-GB" dirty="0"/>
              <a:t>takes </a:t>
            </a:r>
            <a:r>
              <a:rPr lang="en-GB" b="1" dirty="0"/>
              <a:t>the hourly NLW applying to those aged 25 and over to 60 per cent of the median hourly earnings of that  group by April 2020</a:t>
            </a:r>
            <a:r>
              <a:rPr lang="en-GB" dirty="0"/>
              <a:t>.</a:t>
            </a:r>
          </a:p>
          <a:p>
            <a:r>
              <a:rPr lang="en-GB" dirty="0" smtClean="0"/>
              <a:t>The </a:t>
            </a:r>
            <a:r>
              <a:rPr lang="en-GB" dirty="0"/>
              <a:t>NMW of £6.70 an hour will continue to apply to 21-24 year </a:t>
            </a:r>
            <a:r>
              <a:rPr lang="en-GB" dirty="0" smtClean="0"/>
              <a:t>olds</a:t>
            </a:r>
          </a:p>
          <a:p>
            <a:r>
              <a:rPr lang="en-GB" b="1" dirty="0"/>
              <a:t>The main NMW will continue to be set for those aged 21 and over</a:t>
            </a:r>
            <a:endParaRPr lang="en-GB" dirty="0"/>
          </a:p>
          <a:p>
            <a:endParaRPr lang="en-GB" dirty="0"/>
          </a:p>
        </p:txBody>
      </p:sp>
      <p:sp>
        <p:nvSpPr>
          <p:cNvPr id="4" name="Slide Number Placeholder 3"/>
          <p:cNvSpPr>
            <a:spLocks noGrp="1"/>
          </p:cNvSpPr>
          <p:nvPr>
            <p:ph type="sldNum" sz="quarter" idx="12"/>
          </p:nvPr>
        </p:nvSpPr>
        <p:spPr/>
        <p:txBody>
          <a:bodyPr/>
          <a:lstStyle/>
          <a:p>
            <a:fld id="{92977CDE-7A91-4729-A4ED-EA85E72D8081}" type="slidenum">
              <a:rPr lang="en-GB" smtClean="0"/>
              <a:t>21</a:t>
            </a:fld>
            <a:endParaRPr lang="en-GB" dirty="0"/>
          </a:p>
        </p:txBody>
      </p:sp>
    </p:spTree>
    <p:extLst>
      <p:ext uri="{BB962C8B-B14F-4D97-AF65-F5344CB8AC3E}">
        <p14:creationId xmlns:p14="http://schemas.microsoft.com/office/powerpoint/2010/main" val="1417290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8C0935"/>
                </a:solidFill>
              </a:rPr>
              <a:t>Implications </a:t>
            </a:r>
            <a:endParaRPr lang="en-US" sz="3600" b="1" dirty="0">
              <a:solidFill>
                <a:srgbClr val="8C0935"/>
              </a:solidFill>
            </a:endParaRPr>
          </a:p>
        </p:txBody>
      </p:sp>
      <p:sp>
        <p:nvSpPr>
          <p:cNvPr id="3" name="Content Placeholder 2"/>
          <p:cNvSpPr>
            <a:spLocks noGrp="1"/>
          </p:cNvSpPr>
          <p:nvPr>
            <p:ph idx="1"/>
          </p:nvPr>
        </p:nvSpPr>
        <p:spPr>
          <a:xfrm>
            <a:off x="457200" y="1268760"/>
            <a:ext cx="8435280" cy="4968552"/>
          </a:xfrm>
        </p:spPr>
        <p:txBody>
          <a:bodyPr>
            <a:noAutofit/>
          </a:bodyPr>
          <a:lstStyle/>
          <a:p>
            <a:r>
              <a:rPr lang="en-GB" sz="2800" dirty="0"/>
              <a:t>A</a:t>
            </a:r>
            <a:r>
              <a:rPr lang="en-GB" sz="2800" dirty="0" smtClean="0"/>
              <a:t> surprise (the LPC was not consulted)</a:t>
            </a:r>
          </a:p>
          <a:p>
            <a:r>
              <a:rPr lang="en-GB" sz="2800" dirty="0" smtClean="0"/>
              <a:t>Political decision to accept trade-off against jobs</a:t>
            </a:r>
          </a:p>
          <a:p>
            <a:r>
              <a:rPr lang="en-GB" sz="2800" dirty="0"/>
              <a:t>F</a:t>
            </a:r>
            <a:r>
              <a:rPr lang="en-GB" sz="2800" dirty="0" smtClean="0"/>
              <a:t>aster gains for the low paid – aimed to tackle long-standing UK problem: low wage and low productivity</a:t>
            </a:r>
          </a:p>
          <a:p>
            <a:r>
              <a:rPr lang="en-GB" sz="2800" dirty="0" smtClean="0"/>
              <a:t>Political risks – the NMW process was widely accepted</a:t>
            </a:r>
          </a:p>
          <a:p>
            <a:r>
              <a:rPr lang="en-GB" sz="2800" dirty="0" smtClean="0"/>
              <a:t>Businesses will adjust but adjustment will differ by sector, geography and size of firm</a:t>
            </a:r>
          </a:p>
          <a:p>
            <a:r>
              <a:rPr lang="en-GB" sz="2800" dirty="0"/>
              <a:t>Success will depend on growth and productivity and response in pressured sectors</a:t>
            </a:r>
          </a:p>
          <a:p>
            <a:r>
              <a:rPr lang="en-GB" sz="2800" dirty="0" smtClean="0"/>
              <a:t>New role </a:t>
            </a:r>
            <a:r>
              <a:rPr lang="en-GB" sz="2800" dirty="0"/>
              <a:t>of Low Pay Commission (LPC</a:t>
            </a:r>
            <a:r>
              <a:rPr lang="en-GB" sz="2800" dirty="0" smtClean="0"/>
              <a:t>)</a:t>
            </a:r>
            <a:endParaRPr lang="en-GB" sz="2800" dirty="0"/>
          </a:p>
        </p:txBody>
      </p:sp>
      <p:sp>
        <p:nvSpPr>
          <p:cNvPr id="5" name="Slide Number Placeholder 4"/>
          <p:cNvSpPr>
            <a:spLocks noGrp="1"/>
          </p:cNvSpPr>
          <p:nvPr>
            <p:ph type="sldNum" sz="quarter" idx="12"/>
          </p:nvPr>
        </p:nvSpPr>
        <p:spPr/>
        <p:txBody>
          <a:bodyPr/>
          <a:lstStyle/>
          <a:p>
            <a:fld id="{92977CDE-7A91-4729-A4ED-EA85E72D8081}" type="slidenum">
              <a:rPr lang="en-GB" smtClean="0"/>
              <a:t>22</a:t>
            </a:fld>
            <a:endParaRPr lang="en-GB" dirty="0"/>
          </a:p>
        </p:txBody>
      </p:sp>
    </p:spTree>
    <p:extLst>
      <p:ext uri="{BB962C8B-B14F-4D97-AF65-F5344CB8AC3E}">
        <p14:creationId xmlns:p14="http://schemas.microsoft.com/office/powerpoint/2010/main" val="93984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Autofit/>
          </a:bodyPr>
          <a:lstStyle/>
          <a:p>
            <a:r>
              <a:rPr lang="en-GB" sz="3600" b="1" dirty="0" smtClean="0">
                <a:solidFill>
                  <a:srgbClr val="8C0935"/>
                </a:solidFill>
              </a:rPr>
              <a:t>A New Role for the LPC</a:t>
            </a:r>
            <a:endParaRPr lang="en-GB" sz="3600" dirty="0"/>
          </a:p>
        </p:txBody>
      </p:sp>
      <p:sp>
        <p:nvSpPr>
          <p:cNvPr id="3" name="Content Placeholder 2"/>
          <p:cNvSpPr>
            <a:spLocks noGrp="1"/>
          </p:cNvSpPr>
          <p:nvPr>
            <p:ph idx="1"/>
          </p:nvPr>
        </p:nvSpPr>
        <p:spPr>
          <a:xfrm>
            <a:off x="5292080" y="1484784"/>
            <a:ext cx="3394720" cy="4525963"/>
          </a:xfrm>
        </p:spPr>
        <p:txBody>
          <a:bodyPr>
            <a:normAutofit/>
          </a:bodyPr>
          <a:lstStyle/>
          <a:p>
            <a:pPr marL="514350" indent="-514350">
              <a:buFont typeface="+mj-lt"/>
              <a:buAutoNum type="arabicPeriod"/>
            </a:pPr>
            <a:r>
              <a:rPr lang="en-GB" sz="2800" dirty="0"/>
              <a:t>T</a:t>
            </a:r>
            <a:r>
              <a:rPr lang="en-GB" sz="2800" dirty="0" smtClean="0"/>
              <a:t>o calculate rate of NLW </a:t>
            </a:r>
            <a:r>
              <a:rPr lang="en-GB" sz="2800" dirty="0"/>
              <a:t>&amp;</a:t>
            </a:r>
            <a:r>
              <a:rPr lang="en-GB" sz="2800" dirty="0" smtClean="0"/>
              <a:t> advise on path “subject to sustained economic growth”</a:t>
            </a:r>
          </a:p>
          <a:p>
            <a:pPr marL="514350" indent="-514350">
              <a:buFont typeface="+mj-lt"/>
              <a:buAutoNum type="arabicPeriod"/>
            </a:pPr>
            <a:r>
              <a:rPr lang="en-GB" sz="2800" dirty="0" smtClean="0"/>
              <a:t>To recommend youth, adult and apprentice NMW rates</a:t>
            </a:r>
          </a:p>
          <a:p>
            <a:endParaRPr lang="en-GB" dirty="0"/>
          </a:p>
        </p:txBody>
      </p:sp>
      <p:graphicFrame>
        <p:nvGraphicFramePr>
          <p:cNvPr id="5" name="Content Placeholder 5"/>
          <p:cNvGraphicFramePr>
            <a:graphicFrameLocks/>
          </p:cNvGraphicFramePr>
          <p:nvPr>
            <p:extLst>
              <p:ext uri="{D42A27DB-BD31-4B8C-83A1-F6EECF244321}">
                <p14:modId xmlns:p14="http://schemas.microsoft.com/office/powerpoint/2010/main" val="250962360"/>
              </p:ext>
            </p:extLst>
          </p:nvPr>
        </p:nvGraphicFramePr>
        <p:xfrm>
          <a:off x="395536" y="1412776"/>
          <a:ext cx="4536504" cy="4479181"/>
        </p:xfrm>
        <a:graphic>
          <a:graphicData uri="http://schemas.openxmlformats.org/drawingml/2006/table">
            <a:tbl>
              <a:tblPr firstRow="1" bandRow="1">
                <a:tableStyleId>{00A15C55-8517-42AA-B614-E9B94910E393}</a:tableStyleId>
              </a:tblPr>
              <a:tblGrid>
                <a:gridCol w="4536504"/>
              </a:tblGrid>
              <a:tr h="547261">
                <a:tc>
                  <a:txBody>
                    <a:bodyPr/>
                    <a:lstStyle/>
                    <a:p>
                      <a:r>
                        <a:rPr lang="en-GB" sz="2800" b="0" dirty="0" smtClean="0"/>
                        <a:t>Four main sorts of evidence</a:t>
                      </a:r>
                      <a:r>
                        <a:rPr lang="en-GB" sz="2800" b="0" baseline="0" dirty="0" smtClean="0"/>
                        <a:t>:</a:t>
                      </a:r>
                      <a:endParaRPr lang="en-GB" sz="2800" b="0" dirty="0" smtClean="0"/>
                    </a:p>
                  </a:txBody>
                  <a:tcPr>
                    <a:solidFill>
                      <a:srgbClr val="8C0935"/>
                    </a:solidFill>
                  </a:tcPr>
                </a:tc>
              </a:tr>
              <a:tr h="3629203">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2800" dirty="0" smtClean="0"/>
                        <a:t>Analysis of </a:t>
                      </a:r>
                      <a:r>
                        <a:rPr lang="en-GB" sz="2800" baseline="0" dirty="0" smtClean="0"/>
                        <a:t>pay, labour market, competitiveness</a:t>
                      </a:r>
                      <a:endParaRPr lang="en-GB" sz="2800" dirty="0" smtClean="0"/>
                    </a:p>
                    <a:p>
                      <a:pPr marL="342900" indent="-342900">
                        <a:buFont typeface="+mj-lt"/>
                        <a:buAutoNum type="arabicPeriod"/>
                      </a:pPr>
                      <a:r>
                        <a:rPr lang="en-GB" sz="2800" dirty="0" smtClean="0"/>
                        <a:t>Evidence from stakeholders</a:t>
                      </a:r>
                      <a:r>
                        <a:rPr lang="en-GB" sz="2800" baseline="0" dirty="0" smtClean="0"/>
                        <a:t> and </a:t>
                      </a:r>
                      <a:r>
                        <a:rPr lang="en-GB" sz="2800" dirty="0" smtClean="0"/>
                        <a:t>experts;</a:t>
                      </a:r>
                    </a:p>
                    <a:p>
                      <a:pPr marL="342900" indent="-342900">
                        <a:buFont typeface="+mj-lt"/>
                        <a:buAutoNum type="arabicPeriod"/>
                      </a:pPr>
                      <a:r>
                        <a:rPr lang="en-GB" sz="2800" dirty="0" smtClean="0"/>
                        <a:t>Visits programme across UK;</a:t>
                      </a:r>
                    </a:p>
                    <a:p>
                      <a:pPr marL="342900" indent="-342900">
                        <a:buFont typeface="+mj-lt"/>
                        <a:buAutoNum type="arabicPeriod"/>
                      </a:pPr>
                      <a:r>
                        <a:rPr lang="en-GB" sz="2800" dirty="0" smtClean="0"/>
                        <a:t>Academic research on the impact of past NMW increases.</a:t>
                      </a:r>
                    </a:p>
                  </a:txBody>
                  <a:tcPr>
                    <a:solidFill>
                      <a:schemeClr val="accent2">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92977CDE-7A91-4729-A4ED-EA85E72D8081}" type="slidenum">
              <a:rPr lang="en-GB" smtClean="0"/>
              <a:t>23</a:t>
            </a:fld>
            <a:endParaRPr lang="en-GB" dirty="0"/>
          </a:p>
        </p:txBody>
      </p:sp>
    </p:spTree>
    <p:extLst>
      <p:ext uri="{BB962C8B-B14F-4D97-AF65-F5344CB8AC3E}">
        <p14:creationId xmlns:p14="http://schemas.microsoft.com/office/powerpoint/2010/main" val="169153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56" y="116632"/>
            <a:ext cx="8640960" cy="648072"/>
          </a:xfrm>
        </p:spPr>
        <p:txBody>
          <a:bodyPr>
            <a:noAutofit/>
          </a:bodyPr>
          <a:lstStyle/>
          <a:p>
            <a:r>
              <a:rPr lang="en-GB" sz="3600" b="1" dirty="0" smtClean="0">
                <a:solidFill>
                  <a:srgbClr val="8C0935"/>
                </a:solidFill>
              </a:rPr>
              <a:t>Future structure</a:t>
            </a:r>
            <a:endParaRPr lang="en-GB" sz="3600" b="1" dirty="0">
              <a:solidFill>
                <a:srgbClr val="8C0935"/>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12585824"/>
              </p:ext>
            </p:extLst>
          </p:nvPr>
        </p:nvGraphicFramePr>
        <p:xfrm>
          <a:off x="395536" y="1004024"/>
          <a:ext cx="4968552" cy="4801240"/>
        </p:xfrm>
        <a:graphic>
          <a:graphicData uri="http://schemas.openxmlformats.org/drawingml/2006/table">
            <a:tbl>
              <a:tblPr firstRow="1" bandRow="1">
                <a:tableStyleId>{00A15C55-8517-42AA-B614-E9B94910E393}</a:tableStyleId>
              </a:tblPr>
              <a:tblGrid>
                <a:gridCol w="2503628"/>
                <a:gridCol w="2464924"/>
              </a:tblGrid>
              <a:tr h="384193">
                <a:tc gridSpan="2">
                  <a:txBody>
                    <a:bodyPr/>
                    <a:lstStyle/>
                    <a:p>
                      <a:r>
                        <a:rPr lang="en-GB" sz="2400" dirty="0" smtClean="0"/>
                        <a:t>From April 2016</a:t>
                      </a:r>
                      <a:endParaRPr lang="en-GB" sz="2400" dirty="0"/>
                    </a:p>
                  </a:txBody>
                  <a:tcPr>
                    <a:solidFill>
                      <a:srgbClr val="8C0935"/>
                    </a:solidFill>
                  </a:tcPr>
                </a:tc>
                <a:tc hMerge="1">
                  <a:txBody>
                    <a:bodyPr/>
                    <a:lstStyle/>
                    <a:p>
                      <a:endParaRPr lang="en-GB" dirty="0" smtClean="0"/>
                    </a:p>
                  </a:txBody>
                  <a:tcPr/>
                </a:tc>
              </a:tr>
              <a:tr h="66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t>National Living</a:t>
                      </a:r>
                      <a:r>
                        <a:rPr lang="en-GB" sz="2400" b="0" baseline="0" dirty="0" smtClean="0"/>
                        <a:t> Wage (</a:t>
                      </a:r>
                      <a:r>
                        <a:rPr lang="en-GB" sz="2400" b="0" kern="1200" dirty="0" smtClean="0">
                          <a:solidFill>
                            <a:schemeClr val="dk1"/>
                          </a:solidFill>
                          <a:latin typeface="+mn-lt"/>
                          <a:ea typeface="+mn-ea"/>
                          <a:cs typeface="+mn-cs"/>
                        </a:rPr>
                        <a:t>25+)</a:t>
                      </a:r>
                      <a:endParaRPr lang="en-GB" sz="2400" b="0" dirty="0" smtClean="0"/>
                    </a:p>
                  </a:txBody>
                  <a:tcPr>
                    <a:solidFill>
                      <a:schemeClr val="accent2">
                        <a:lumMod val="40000"/>
                        <a:lumOff val="60000"/>
                      </a:schemeClr>
                    </a:solidFill>
                  </a:tcPr>
                </a:tc>
                <a:tc>
                  <a:txBody>
                    <a:bodyPr/>
                    <a:lstStyle/>
                    <a:p>
                      <a:pPr algn="ctr"/>
                      <a:r>
                        <a:rPr lang="en-GB" sz="2400" b="0" dirty="0" smtClean="0"/>
                        <a:t>£7.20 –</a:t>
                      </a:r>
                      <a:r>
                        <a:rPr lang="en-GB" sz="2400" b="0" baseline="0" dirty="0" smtClean="0"/>
                        <a:t> 55% ‘bite’ (2020 target of 60% bite - &gt;£9)</a:t>
                      </a:r>
                      <a:endParaRPr lang="en-GB" sz="2400" b="0" dirty="0" smtClean="0"/>
                    </a:p>
                  </a:txBody>
                  <a:tcPr>
                    <a:solidFill>
                      <a:schemeClr val="accent2">
                        <a:lumMod val="40000"/>
                        <a:lumOff val="60000"/>
                      </a:schemeClr>
                    </a:solidFill>
                  </a:tcPr>
                </a:tc>
              </a:tr>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t>Adult rate</a:t>
                      </a:r>
                      <a:r>
                        <a:rPr lang="en-GB" sz="2400" b="0" kern="1200" baseline="0" dirty="0" smtClean="0">
                          <a:solidFill>
                            <a:schemeClr val="dk1"/>
                          </a:solidFill>
                          <a:latin typeface="+mn-lt"/>
                          <a:ea typeface="+mn-ea"/>
                          <a:cs typeface="+mn-cs"/>
                        </a:rPr>
                        <a:t> (</a:t>
                      </a:r>
                      <a:r>
                        <a:rPr lang="en-GB" sz="2400" b="0" kern="1200" dirty="0" smtClean="0">
                          <a:solidFill>
                            <a:schemeClr val="dk1"/>
                          </a:solidFill>
                          <a:latin typeface="+mn-lt"/>
                          <a:ea typeface="+mn-ea"/>
                          <a:cs typeface="+mn-cs"/>
                        </a:rPr>
                        <a:t>21-24s)</a:t>
                      </a:r>
                      <a:endParaRPr lang="en-GB" sz="2400" b="0" dirty="0" smtClean="0"/>
                    </a:p>
                  </a:txBody>
                  <a:tcPr anchor="ctr">
                    <a:solidFill>
                      <a:schemeClr val="accent2">
                        <a:lumMod val="20000"/>
                        <a:lumOff val="80000"/>
                      </a:schemeClr>
                    </a:solidFill>
                  </a:tcPr>
                </a:tc>
                <a:tc>
                  <a:txBody>
                    <a:bodyPr/>
                    <a:lstStyle/>
                    <a:p>
                      <a:pPr algn="ctr"/>
                      <a:r>
                        <a:rPr lang="en-GB" sz="2400" b="0" dirty="0" smtClean="0"/>
                        <a:t>£6.70</a:t>
                      </a:r>
                    </a:p>
                  </a:txBody>
                  <a:tcPr anchor="ctr">
                    <a:solidFill>
                      <a:schemeClr val="accent2">
                        <a:lumMod val="20000"/>
                        <a:lumOff val="80000"/>
                      </a:schemeClr>
                    </a:solidFill>
                  </a:tcPr>
                </a:tc>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t>18-20 Year Old Rate</a:t>
                      </a:r>
                    </a:p>
                  </a:txBody>
                  <a:tcPr anchor="ctr">
                    <a:solidFill>
                      <a:schemeClr val="accent2">
                        <a:lumMod val="40000"/>
                        <a:lumOff val="60000"/>
                      </a:schemeClr>
                    </a:solidFill>
                  </a:tcPr>
                </a:tc>
                <a:tc>
                  <a:txBody>
                    <a:bodyPr/>
                    <a:lstStyle/>
                    <a:p>
                      <a:pPr algn="ctr"/>
                      <a:r>
                        <a:rPr lang="en-GB" sz="2400" b="0" dirty="0" smtClean="0"/>
                        <a:t>£5.30</a:t>
                      </a:r>
                    </a:p>
                  </a:txBody>
                  <a:tcPr anchor="ctr">
                    <a:solidFill>
                      <a:schemeClr val="accent2">
                        <a:lumMod val="40000"/>
                        <a:lumOff val="60000"/>
                      </a:schemeClr>
                    </a:solidFill>
                  </a:tcPr>
                </a:tc>
              </a:tr>
              <a:tr h="368032">
                <a:tc>
                  <a:txBody>
                    <a:bodyPr/>
                    <a:lstStyle/>
                    <a:p>
                      <a:pPr marL="0" indent="0">
                        <a:buFont typeface="Arial" panose="020B0604020202020204" pitchFamily="34" charset="0"/>
                        <a:buNone/>
                      </a:pPr>
                      <a:r>
                        <a:rPr lang="en-GB" sz="2400" b="0" dirty="0" smtClean="0"/>
                        <a:t>16-17 Year Old Rate</a:t>
                      </a:r>
                    </a:p>
                  </a:txBody>
                  <a:tcPr anchor="ctr">
                    <a:solidFill>
                      <a:schemeClr val="accent2">
                        <a:lumMod val="20000"/>
                        <a:lumOff val="80000"/>
                      </a:schemeClr>
                    </a:solidFill>
                  </a:tcPr>
                </a:tc>
                <a:tc>
                  <a:txBody>
                    <a:bodyPr/>
                    <a:lstStyle/>
                    <a:p>
                      <a:pPr marL="0" indent="0" algn="ctr">
                        <a:buFont typeface="Arial" panose="020B0604020202020204" pitchFamily="34" charset="0"/>
                        <a:buNone/>
                      </a:pPr>
                      <a:r>
                        <a:rPr lang="en-GB" sz="2400" b="0" dirty="0" smtClean="0"/>
                        <a:t>£3.87</a:t>
                      </a:r>
                    </a:p>
                  </a:txBody>
                  <a:tcPr anchor="ctr">
                    <a:solidFill>
                      <a:schemeClr val="accent2">
                        <a:lumMod val="20000"/>
                        <a:lumOff val="80000"/>
                      </a:schemeClr>
                    </a:solidFill>
                  </a:tcPr>
                </a:tc>
              </a:tr>
              <a:tr h="573296">
                <a:tc>
                  <a:txBody>
                    <a:bodyPr/>
                    <a:lstStyle/>
                    <a:p>
                      <a:pPr marL="0" indent="0">
                        <a:buFont typeface="Arial" panose="020B0604020202020204" pitchFamily="34" charset="0"/>
                        <a:buNone/>
                      </a:pPr>
                      <a:r>
                        <a:rPr lang="en-GB" sz="2400" b="0" dirty="0" smtClean="0"/>
                        <a:t>Apprentice</a:t>
                      </a:r>
                      <a:r>
                        <a:rPr lang="en-GB" sz="2400" b="0" baseline="0" dirty="0" smtClean="0"/>
                        <a:t> Rate</a:t>
                      </a:r>
                      <a:endParaRPr lang="en-GB" sz="2400" b="0" dirty="0" smtClean="0"/>
                    </a:p>
                  </a:txBody>
                  <a:tcPr anchor="ctr">
                    <a:solidFill>
                      <a:schemeClr val="accent2">
                        <a:lumMod val="40000"/>
                        <a:lumOff val="60000"/>
                      </a:schemeClr>
                    </a:solidFill>
                  </a:tcPr>
                </a:tc>
                <a:tc>
                  <a:txBody>
                    <a:bodyPr/>
                    <a:lstStyle/>
                    <a:p>
                      <a:pPr marL="0" indent="0" algn="ctr">
                        <a:buFont typeface="Arial" panose="020B0604020202020204" pitchFamily="34" charset="0"/>
                        <a:buNone/>
                      </a:pPr>
                      <a:r>
                        <a:rPr lang="en-GB" sz="2400" b="0" dirty="0" smtClean="0"/>
                        <a:t>£3.30</a:t>
                      </a:r>
                    </a:p>
                  </a:txBody>
                  <a:tcPr anchor="ctr">
                    <a:solidFill>
                      <a:schemeClr val="accent2">
                        <a:lumMod val="40000"/>
                        <a:lumOff val="60000"/>
                      </a:schemeClr>
                    </a:solidFill>
                  </a:tcPr>
                </a:tc>
              </a:tr>
            </a:tbl>
          </a:graphicData>
        </a:graphic>
      </p:graphicFrame>
      <p:sp>
        <p:nvSpPr>
          <p:cNvPr id="6" name="TextBox 5"/>
          <p:cNvSpPr txBox="1"/>
          <p:nvPr/>
        </p:nvSpPr>
        <p:spPr>
          <a:xfrm>
            <a:off x="5436096" y="1318986"/>
            <a:ext cx="3528392" cy="4154984"/>
          </a:xfrm>
          <a:prstGeom prst="rect">
            <a:avLst/>
          </a:prstGeom>
          <a:noFill/>
        </p:spPr>
        <p:txBody>
          <a:bodyPr wrap="square" rtlCol="0">
            <a:spAutoFit/>
          </a:bodyPr>
          <a:lstStyle/>
          <a:p>
            <a:pPr marL="457200" lvl="0" indent="-457200">
              <a:lnSpc>
                <a:spcPct val="80000"/>
              </a:lnSpc>
              <a:buFont typeface="Arial" panose="020B0604020202020204" pitchFamily="34" charset="0"/>
              <a:buChar char="•"/>
            </a:pPr>
            <a:r>
              <a:rPr lang="en-GB" sz="2400" dirty="0" smtClean="0"/>
              <a:t>A bite (not cash) target, and tolerance of employment risk  </a:t>
            </a:r>
          </a:p>
          <a:p>
            <a:pPr marL="457200" lvl="0" indent="-457200">
              <a:lnSpc>
                <a:spcPct val="80000"/>
              </a:lnSpc>
              <a:buFont typeface="Arial" panose="020B0604020202020204" pitchFamily="34" charset="0"/>
              <a:buChar char="•"/>
            </a:pPr>
            <a:endParaRPr lang="en-GB" sz="2400" dirty="0"/>
          </a:p>
          <a:p>
            <a:pPr marL="457200" lvl="0" indent="-457200">
              <a:lnSpc>
                <a:spcPct val="80000"/>
              </a:lnSpc>
              <a:buFont typeface="Arial" panose="020B0604020202020204" pitchFamily="34" charset="0"/>
              <a:buChar char="•"/>
            </a:pPr>
            <a:r>
              <a:rPr lang="en-GB" sz="2400" dirty="0" smtClean="0"/>
              <a:t>60,000 job losses (20,000-110,000) versus 1.1 million created by 2020 (OBR).</a:t>
            </a:r>
          </a:p>
          <a:p>
            <a:pPr marL="457200" lvl="0" indent="-457200">
              <a:lnSpc>
                <a:spcPct val="80000"/>
              </a:lnSpc>
              <a:buFont typeface="Arial" panose="020B0604020202020204" pitchFamily="34" charset="0"/>
              <a:buChar char="•"/>
            </a:pPr>
            <a:endParaRPr lang="en-GB" sz="2400" dirty="0"/>
          </a:p>
          <a:p>
            <a:pPr marL="457200" lvl="0" indent="-457200">
              <a:lnSpc>
                <a:spcPct val="80000"/>
              </a:lnSpc>
              <a:buFont typeface="Arial" panose="020B0604020202020204" pitchFamily="34" charset="0"/>
              <a:buChar char="•"/>
            </a:pPr>
            <a:r>
              <a:rPr lang="en-GB" sz="2400" dirty="0"/>
              <a:t>In effect a formula, calculated by </a:t>
            </a:r>
            <a:r>
              <a:rPr lang="en-GB" sz="2400" dirty="0" smtClean="0"/>
              <a:t>LPC, and ‘subject to sustained economic growth’. </a:t>
            </a:r>
            <a:endParaRPr lang="en-GB" dirty="0"/>
          </a:p>
          <a:p>
            <a:pPr lvl="0">
              <a:lnSpc>
                <a:spcPct val="80000"/>
              </a:lnSpc>
            </a:pPr>
            <a:endParaRPr lang="en-GB" dirty="0"/>
          </a:p>
        </p:txBody>
      </p:sp>
      <p:sp>
        <p:nvSpPr>
          <p:cNvPr id="9" name="Title 1"/>
          <p:cNvSpPr txBox="1">
            <a:spLocks/>
          </p:cNvSpPr>
          <p:nvPr/>
        </p:nvSpPr>
        <p:spPr>
          <a:xfrm>
            <a:off x="395536" y="5805264"/>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solidFill>
                  <a:srgbClr val="8C0935"/>
                </a:solidFill>
              </a:rPr>
              <a:t>So what will it mean?</a:t>
            </a:r>
            <a:endParaRPr lang="en-GB" sz="3600" b="1" dirty="0">
              <a:solidFill>
                <a:srgbClr val="8C0935"/>
              </a:solidFill>
            </a:endParaRPr>
          </a:p>
        </p:txBody>
      </p:sp>
      <p:sp>
        <p:nvSpPr>
          <p:cNvPr id="3" name="Slide Number Placeholder 2"/>
          <p:cNvSpPr>
            <a:spLocks noGrp="1"/>
          </p:cNvSpPr>
          <p:nvPr>
            <p:ph type="sldNum" sz="quarter" idx="12"/>
          </p:nvPr>
        </p:nvSpPr>
        <p:spPr/>
        <p:txBody>
          <a:bodyPr/>
          <a:lstStyle/>
          <a:p>
            <a:fld id="{92977CDE-7A91-4729-A4ED-EA85E72D8081}" type="slidenum">
              <a:rPr lang="en-GB" smtClean="0"/>
              <a:t>24</a:t>
            </a:fld>
            <a:endParaRPr lang="en-GB" dirty="0"/>
          </a:p>
        </p:txBody>
      </p:sp>
    </p:spTree>
    <p:extLst>
      <p:ext uri="{BB962C8B-B14F-4D97-AF65-F5344CB8AC3E}">
        <p14:creationId xmlns:p14="http://schemas.microsoft.com/office/powerpoint/2010/main" val="1014348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755576" y="1681942"/>
            <a:ext cx="7772400" cy="1757362"/>
          </a:xfrm>
        </p:spPr>
        <p:txBody>
          <a:bodyPr/>
          <a:lstStyle/>
          <a:p>
            <a:r>
              <a:rPr lang="en-GB" altLang="en-US" sz="4000" b="1" dirty="0" smtClean="0">
                <a:solidFill>
                  <a:srgbClr val="8C0935"/>
                </a:solidFill>
              </a:rPr>
              <a:t>Impact of the National Living Wage</a:t>
            </a:r>
            <a:endParaRPr lang="en-GB" altLang="en-US" sz="4000" b="1" dirty="0">
              <a:solidFill>
                <a:srgbClr val="8C0935"/>
              </a:solidFill>
            </a:endParaRPr>
          </a:p>
        </p:txBody>
      </p:sp>
      <p:sp>
        <p:nvSpPr>
          <p:cNvPr id="4" name="Rectangle 3"/>
          <p:cNvSpPr/>
          <p:nvPr/>
        </p:nvSpPr>
        <p:spPr>
          <a:xfrm>
            <a:off x="0" y="3429000"/>
            <a:ext cx="9144000" cy="3429000"/>
          </a:xfrm>
          <a:prstGeom prst="rect">
            <a:avLst/>
          </a:prstGeom>
          <a:solidFill>
            <a:srgbClr val="8C0935">
              <a:alpha val="88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8C0935"/>
              </a:solidFill>
            </a:endParaRPr>
          </a:p>
        </p:txBody>
      </p:sp>
    </p:spTree>
    <p:extLst>
      <p:ext uri="{BB962C8B-B14F-4D97-AF65-F5344CB8AC3E}">
        <p14:creationId xmlns:p14="http://schemas.microsoft.com/office/powerpoint/2010/main" val="3409945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8C0935"/>
                </a:solidFill>
              </a:rPr>
              <a:t>National Living Wage</a:t>
            </a:r>
            <a:endParaRPr lang="en-GB" dirty="0"/>
          </a:p>
        </p:txBody>
      </p:sp>
      <p:sp>
        <p:nvSpPr>
          <p:cNvPr id="3" name="Content Placeholder 2"/>
          <p:cNvSpPr>
            <a:spLocks noGrp="1"/>
          </p:cNvSpPr>
          <p:nvPr>
            <p:ph idx="1"/>
          </p:nvPr>
        </p:nvSpPr>
        <p:spPr>
          <a:xfrm>
            <a:off x="467544" y="1340768"/>
            <a:ext cx="8229600" cy="5112568"/>
          </a:xfrm>
        </p:spPr>
        <p:txBody>
          <a:bodyPr>
            <a:normAutofit lnSpcReduction="10000"/>
          </a:bodyPr>
          <a:lstStyle/>
          <a:p>
            <a:r>
              <a:rPr lang="en-GB" dirty="0" smtClean="0"/>
              <a:t>Set initially at £7.20 in 2016</a:t>
            </a:r>
          </a:p>
          <a:p>
            <a:r>
              <a:rPr lang="en-GB" dirty="0" smtClean="0"/>
              <a:t>This is an increase of 7.5% on the NMW but it is an increase of 10.8% on September 2015</a:t>
            </a:r>
          </a:p>
          <a:p>
            <a:r>
              <a:rPr lang="en-GB" dirty="0" smtClean="0"/>
              <a:t>Chancellor has tasked the LPC to make recommendations on the path to a target of 60% of median earnings by 2020.  When announced in July, that implied a NLW of £9.35 (a further increase of nearly 30% over 4 years – a period when average wages are only expected to rise by around 21%)</a:t>
            </a:r>
            <a:endParaRPr lang="en-GB" dirty="0"/>
          </a:p>
        </p:txBody>
      </p:sp>
      <p:sp>
        <p:nvSpPr>
          <p:cNvPr id="5" name="Slide Number Placeholder 4"/>
          <p:cNvSpPr>
            <a:spLocks noGrp="1"/>
          </p:cNvSpPr>
          <p:nvPr>
            <p:ph type="sldNum" sz="quarter" idx="12"/>
          </p:nvPr>
        </p:nvSpPr>
        <p:spPr/>
        <p:txBody>
          <a:bodyPr/>
          <a:lstStyle/>
          <a:p>
            <a:fld id="{92977CDE-7A91-4729-A4ED-EA85E72D8081}" type="slidenum">
              <a:rPr lang="en-GB" smtClean="0"/>
              <a:t>26</a:t>
            </a:fld>
            <a:endParaRPr lang="en-GB" dirty="0"/>
          </a:p>
        </p:txBody>
      </p:sp>
    </p:spTree>
    <p:extLst>
      <p:ext uri="{BB962C8B-B14F-4D97-AF65-F5344CB8AC3E}">
        <p14:creationId xmlns:p14="http://schemas.microsoft.com/office/powerpoint/2010/main" val="4288480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720080"/>
          </a:xfrm>
        </p:spPr>
        <p:txBody>
          <a:bodyPr>
            <a:normAutofit fontScale="90000"/>
          </a:bodyPr>
          <a:lstStyle/>
          <a:p>
            <a:r>
              <a:rPr lang="en-GB" sz="2800" b="1" dirty="0" smtClean="0">
                <a:solidFill>
                  <a:srgbClr val="8C0935"/>
                </a:solidFill>
                <a:latin typeface="Arial" panose="020B0604020202020204" pitchFamily="34" charset="0"/>
                <a:cs typeface="Arial" panose="020B0604020202020204" pitchFamily="34" charset="0"/>
              </a:rPr>
              <a:t>Increase in bite to 2020 as big as increase since 1999</a:t>
            </a:r>
            <a:endParaRPr lang="en-GB" sz="2800" b="1" dirty="0">
              <a:solidFill>
                <a:srgbClr val="8C0935"/>
              </a:solidFill>
              <a:latin typeface="Arial" panose="020B0604020202020204" pitchFamily="34" charset="0"/>
              <a:cs typeface="Arial" panose="020B0604020202020204" pitchFamily="34" charset="0"/>
            </a:endParaRP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36712"/>
            <a:ext cx="8580952" cy="5606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95536" y="6525344"/>
            <a:ext cx="8424936"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Source: ASHE 2014 Final and 2015 Provisional. OBR Supplementary Economic Tables, July 2015 and November 2015.</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7181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8C0935"/>
                </a:solidFill>
              </a:rPr>
              <a:t>Significant Increase in Bite</a:t>
            </a:r>
            <a:endParaRPr lang="en-GB" b="1" dirty="0">
              <a:solidFill>
                <a:srgbClr val="8C0935"/>
              </a:solidFill>
            </a:endParaRPr>
          </a:p>
        </p:txBody>
      </p:sp>
      <p:sp>
        <p:nvSpPr>
          <p:cNvPr id="3" name="Content Placeholder 2"/>
          <p:cNvSpPr>
            <a:spLocks noGrp="1"/>
          </p:cNvSpPr>
          <p:nvPr>
            <p:ph idx="1"/>
          </p:nvPr>
        </p:nvSpPr>
        <p:spPr/>
        <p:txBody>
          <a:bodyPr/>
          <a:lstStyle/>
          <a:p>
            <a:r>
              <a:rPr lang="en-GB" dirty="0" smtClean="0"/>
              <a:t>Bite increases from 52.5% in 2015 to 55.1% in 2016 and 60.0% in 2020</a:t>
            </a:r>
          </a:p>
          <a:p>
            <a:r>
              <a:rPr lang="en-GB" dirty="0" smtClean="0"/>
              <a:t>By 2020, bite expected to be much higher in:</a:t>
            </a:r>
          </a:p>
          <a:p>
            <a:pPr lvl="1"/>
            <a:r>
              <a:rPr lang="en-GB" dirty="0" smtClean="0"/>
              <a:t>Small and micro firms (up to 76%)</a:t>
            </a:r>
          </a:p>
          <a:p>
            <a:pPr lvl="1"/>
            <a:r>
              <a:rPr lang="en-GB" dirty="0" smtClean="0"/>
              <a:t>Low-paying sectors (reaching 100% in cleaning, hospitality and retail)</a:t>
            </a:r>
          </a:p>
          <a:p>
            <a:pPr lvl="1"/>
            <a:r>
              <a:rPr lang="en-GB" dirty="0" smtClean="0"/>
              <a:t>Some regions (over 67 per cent in N. Ireland, Wales, Yorkshire &amp; Humberside, and Eat Midlands)  </a:t>
            </a:r>
            <a:endParaRPr lang="en-GB" dirty="0"/>
          </a:p>
        </p:txBody>
      </p:sp>
      <p:sp>
        <p:nvSpPr>
          <p:cNvPr id="4" name="Slide Number Placeholder 3"/>
          <p:cNvSpPr>
            <a:spLocks noGrp="1"/>
          </p:cNvSpPr>
          <p:nvPr>
            <p:ph type="sldNum" sz="quarter" idx="12"/>
          </p:nvPr>
        </p:nvSpPr>
        <p:spPr/>
        <p:txBody>
          <a:bodyPr/>
          <a:lstStyle/>
          <a:p>
            <a:fld id="{92977CDE-7A91-4729-A4ED-EA85E72D8081}" type="slidenum">
              <a:rPr lang="en-GB" smtClean="0"/>
              <a:t>28</a:t>
            </a:fld>
            <a:endParaRPr lang="en-GB" dirty="0"/>
          </a:p>
        </p:txBody>
      </p:sp>
    </p:spTree>
    <p:extLst>
      <p:ext uri="{BB962C8B-B14F-4D97-AF65-F5344CB8AC3E}">
        <p14:creationId xmlns:p14="http://schemas.microsoft.com/office/powerpoint/2010/main" val="380584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8C0935"/>
                </a:solidFill>
              </a:rPr>
              <a:t>Large increase in coverage</a:t>
            </a:r>
            <a:endParaRPr lang="en-GB" b="1" dirty="0">
              <a:solidFill>
                <a:srgbClr val="8C0935"/>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98557558"/>
              </p:ext>
            </p:extLst>
          </p:nvPr>
        </p:nvGraphicFramePr>
        <p:xfrm>
          <a:off x="251520" y="1628800"/>
          <a:ext cx="8496944" cy="495801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92977CDE-7A91-4729-A4ED-EA85E72D8081}" type="slidenum">
              <a:rPr lang="en-GB" smtClean="0"/>
              <a:t>29</a:t>
            </a:fld>
            <a:endParaRPr lang="en-GB" dirty="0"/>
          </a:p>
        </p:txBody>
      </p:sp>
    </p:spTree>
    <p:extLst>
      <p:ext uri="{BB962C8B-B14F-4D97-AF65-F5344CB8AC3E}">
        <p14:creationId xmlns:p14="http://schemas.microsoft.com/office/powerpoint/2010/main" val="335106881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755576" y="1681942"/>
            <a:ext cx="7772400" cy="1757362"/>
          </a:xfrm>
        </p:spPr>
        <p:txBody>
          <a:bodyPr/>
          <a:lstStyle/>
          <a:p>
            <a:r>
              <a:rPr lang="en-GB" altLang="en-US" sz="4000" b="1" dirty="0">
                <a:solidFill>
                  <a:srgbClr val="8C0935"/>
                </a:solidFill>
              </a:rPr>
              <a:t>The </a:t>
            </a:r>
            <a:r>
              <a:rPr lang="en-GB" altLang="en-US" sz="4000" b="1" dirty="0" smtClean="0">
                <a:solidFill>
                  <a:srgbClr val="8C0935"/>
                </a:solidFill>
              </a:rPr>
              <a:t>Low Pay Commission and the National Minimum Wage</a:t>
            </a:r>
            <a:endParaRPr lang="en-GB" altLang="en-US" sz="4000" b="1" dirty="0">
              <a:solidFill>
                <a:srgbClr val="8C0935"/>
              </a:solidFill>
            </a:endParaRPr>
          </a:p>
        </p:txBody>
      </p:sp>
      <p:sp>
        <p:nvSpPr>
          <p:cNvPr id="4" name="Rectangle 3"/>
          <p:cNvSpPr/>
          <p:nvPr/>
        </p:nvSpPr>
        <p:spPr>
          <a:xfrm>
            <a:off x="0" y="3429000"/>
            <a:ext cx="9144000" cy="3429000"/>
          </a:xfrm>
          <a:prstGeom prst="rect">
            <a:avLst/>
          </a:prstGeom>
          <a:solidFill>
            <a:srgbClr val="8C0935">
              <a:alpha val="88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8092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8C0935"/>
                </a:solidFill>
              </a:rPr>
              <a:t>Significant Increases in Coverage</a:t>
            </a:r>
            <a:endParaRPr lang="en-GB" b="1" dirty="0">
              <a:solidFill>
                <a:srgbClr val="8C0935"/>
              </a:solidFill>
            </a:endParaRPr>
          </a:p>
        </p:txBody>
      </p:sp>
      <p:sp>
        <p:nvSpPr>
          <p:cNvPr id="3" name="Content Placeholder 2"/>
          <p:cNvSpPr>
            <a:spLocks noGrp="1"/>
          </p:cNvSpPr>
          <p:nvPr>
            <p:ph idx="1"/>
          </p:nvPr>
        </p:nvSpPr>
        <p:spPr>
          <a:xfrm>
            <a:off x="457200" y="1412776"/>
            <a:ext cx="8229600" cy="4713387"/>
          </a:xfrm>
        </p:spPr>
        <p:txBody>
          <a:bodyPr>
            <a:normAutofit lnSpcReduction="10000"/>
          </a:bodyPr>
          <a:lstStyle/>
          <a:p>
            <a:r>
              <a:rPr lang="en-GB" dirty="0" smtClean="0"/>
              <a:t>Coverage increases from 1 million in 2015 to 1.8 million in 2016 and 3.7 million in 2020</a:t>
            </a:r>
          </a:p>
          <a:p>
            <a:r>
              <a:rPr lang="en-GB" dirty="0" smtClean="0"/>
              <a:t>That is an increase from around 5% to around 15% of all UK employees aged 25 and over</a:t>
            </a:r>
          </a:p>
          <a:p>
            <a:r>
              <a:rPr lang="en-GB" dirty="0" smtClean="0"/>
              <a:t>By 2020, coverage expected to be much higher in:</a:t>
            </a:r>
          </a:p>
          <a:p>
            <a:pPr lvl="1"/>
            <a:r>
              <a:rPr lang="en-GB" dirty="0" smtClean="0"/>
              <a:t>Small and micro firms (up to around 25%)</a:t>
            </a:r>
          </a:p>
          <a:p>
            <a:pPr lvl="1"/>
            <a:r>
              <a:rPr lang="en-GB" dirty="0" smtClean="0"/>
              <a:t>Private sector (up from 7% to 19%)</a:t>
            </a:r>
          </a:p>
          <a:p>
            <a:pPr lvl="1"/>
            <a:r>
              <a:rPr lang="en-GB" dirty="0" smtClean="0"/>
              <a:t>Public sector (up from &lt;1% to 5%)</a:t>
            </a:r>
          </a:p>
        </p:txBody>
      </p:sp>
      <p:sp>
        <p:nvSpPr>
          <p:cNvPr id="4" name="Slide Number Placeholder 3"/>
          <p:cNvSpPr>
            <a:spLocks noGrp="1"/>
          </p:cNvSpPr>
          <p:nvPr>
            <p:ph type="sldNum" sz="quarter" idx="12"/>
          </p:nvPr>
        </p:nvSpPr>
        <p:spPr/>
        <p:txBody>
          <a:bodyPr/>
          <a:lstStyle/>
          <a:p>
            <a:fld id="{92977CDE-7A91-4729-A4ED-EA85E72D8081}" type="slidenum">
              <a:rPr lang="en-GB" smtClean="0"/>
              <a:t>30</a:t>
            </a:fld>
            <a:endParaRPr lang="en-GB" dirty="0"/>
          </a:p>
        </p:txBody>
      </p:sp>
    </p:spTree>
    <p:extLst>
      <p:ext uri="{BB962C8B-B14F-4D97-AF65-F5344CB8AC3E}">
        <p14:creationId xmlns:p14="http://schemas.microsoft.com/office/powerpoint/2010/main" val="953118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A20000"/>
                </a:solidFill>
              </a:rPr>
              <a:t>Difficulties making international </a:t>
            </a:r>
            <a:r>
              <a:rPr lang="en-GB" b="1" dirty="0">
                <a:solidFill>
                  <a:srgbClr val="A20000"/>
                </a:solidFill>
              </a:rPr>
              <a:t>c</a:t>
            </a:r>
            <a:r>
              <a:rPr lang="en-GB" b="1" dirty="0" smtClean="0">
                <a:solidFill>
                  <a:srgbClr val="A20000"/>
                </a:solidFill>
              </a:rPr>
              <a:t>omparisons</a:t>
            </a:r>
            <a:endParaRPr lang="en-GB" b="1" dirty="0">
              <a:solidFill>
                <a:srgbClr val="A20000"/>
              </a:solidFill>
            </a:endParaRPr>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GB" dirty="0" smtClean="0"/>
              <a:t>Definition of wage</a:t>
            </a:r>
          </a:p>
          <a:p>
            <a:pPr lvl="1"/>
            <a:r>
              <a:rPr lang="en-GB" dirty="0" smtClean="0"/>
              <a:t>Hourly, daily, monthly, annual</a:t>
            </a:r>
          </a:p>
          <a:p>
            <a:pPr lvl="1"/>
            <a:r>
              <a:rPr lang="en-GB" dirty="0" smtClean="0"/>
              <a:t>Assumptions required about hours to get hourly comparisons</a:t>
            </a:r>
          </a:p>
          <a:p>
            <a:r>
              <a:rPr lang="en-GB" dirty="0" smtClean="0"/>
              <a:t>Different age coverage</a:t>
            </a:r>
          </a:p>
          <a:p>
            <a:r>
              <a:rPr lang="en-GB" dirty="0" smtClean="0"/>
              <a:t>Availability and reliability of earnings data</a:t>
            </a:r>
          </a:p>
          <a:p>
            <a:r>
              <a:rPr lang="en-GB" dirty="0" smtClean="0"/>
              <a:t>Exchange rates and purchasing power parity</a:t>
            </a:r>
          </a:p>
          <a:p>
            <a:r>
              <a:rPr lang="en-GB" dirty="0" smtClean="0"/>
              <a:t>Take-home pay or gross pay</a:t>
            </a:r>
          </a:p>
          <a:p>
            <a:r>
              <a:rPr lang="en-GB" dirty="0"/>
              <a:t>It is difficult to account for age structure, hours and data source </a:t>
            </a:r>
            <a:r>
              <a:rPr lang="en-GB" dirty="0" smtClean="0"/>
              <a:t>differences</a:t>
            </a:r>
            <a:endParaRPr lang="en-GB" dirty="0"/>
          </a:p>
        </p:txBody>
      </p:sp>
      <p:sp>
        <p:nvSpPr>
          <p:cNvPr id="4" name="Slide Number Placeholder 3"/>
          <p:cNvSpPr>
            <a:spLocks noGrp="1"/>
          </p:cNvSpPr>
          <p:nvPr>
            <p:ph type="sldNum" sz="quarter" idx="12"/>
          </p:nvPr>
        </p:nvSpPr>
        <p:spPr/>
        <p:txBody>
          <a:bodyPr/>
          <a:lstStyle/>
          <a:p>
            <a:fld id="{92977CDE-7A91-4729-A4ED-EA85E72D8081}" type="slidenum">
              <a:rPr lang="en-GB" smtClean="0"/>
              <a:t>31</a:t>
            </a:fld>
            <a:endParaRPr lang="en-GB" dirty="0"/>
          </a:p>
        </p:txBody>
      </p:sp>
    </p:spTree>
    <p:extLst>
      <p:ext uri="{BB962C8B-B14F-4D97-AF65-F5344CB8AC3E}">
        <p14:creationId xmlns:p14="http://schemas.microsoft.com/office/powerpoint/2010/main" val="4176397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Autofit/>
          </a:bodyPr>
          <a:lstStyle/>
          <a:p>
            <a:r>
              <a:rPr lang="en-GB" sz="3600" b="1" dirty="0" smtClean="0">
                <a:solidFill>
                  <a:srgbClr val="A20000"/>
                </a:solidFill>
              </a:rPr>
              <a:t>NLW doesn’t raise the UK position by much for full-time employees</a:t>
            </a:r>
            <a:endParaRPr lang="en-GB" sz="3600" b="1" dirty="0">
              <a:solidFill>
                <a:srgbClr val="A20000"/>
              </a:solidFill>
            </a:endParaRPr>
          </a:p>
        </p:txBody>
      </p:sp>
      <p:sp>
        <p:nvSpPr>
          <p:cNvPr id="5" name="TextBox 4"/>
          <p:cNvSpPr txBox="1"/>
          <p:nvPr/>
        </p:nvSpPr>
        <p:spPr>
          <a:xfrm>
            <a:off x="395536" y="6453336"/>
            <a:ext cx="8496944" cy="246221"/>
          </a:xfrm>
          <a:prstGeom prst="rect">
            <a:avLst/>
          </a:prstGeom>
          <a:noFill/>
        </p:spPr>
        <p:txBody>
          <a:bodyPr wrap="square" rtlCol="0">
            <a:spAutoFit/>
          </a:bodyPr>
          <a:lstStyle/>
          <a:p>
            <a:r>
              <a:rPr lang="en-GB" sz="1000" dirty="0" smtClean="0"/>
              <a:t>Source: OECD.  MW as percentage of full-time earnings, averaged over 2014. LPC estimates of UK 2016 and 2020 using OBR forecasts and OECD methodology. </a:t>
            </a:r>
            <a:endParaRPr lang="en-GB" sz="1000" dirty="0"/>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56167"/>
            <a:ext cx="8064896" cy="5268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977CDE-7A91-4729-A4ED-EA85E72D8081}" type="slidenum">
              <a:rPr lang="en-GB" smtClean="0"/>
              <a:t>32</a:t>
            </a:fld>
            <a:endParaRPr lang="en-GB" dirty="0"/>
          </a:p>
        </p:txBody>
      </p:sp>
    </p:spTree>
    <p:extLst>
      <p:ext uri="{BB962C8B-B14F-4D97-AF65-F5344CB8AC3E}">
        <p14:creationId xmlns:p14="http://schemas.microsoft.com/office/powerpoint/2010/main" val="3373272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864096"/>
          </a:xfrm>
        </p:spPr>
        <p:txBody>
          <a:bodyPr>
            <a:noAutofit/>
          </a:bodyPr>
          <a:lstStyle/>
          <a:p>
            <a:r>
              <a:rPr lang="en-GB" sz="3200" b="1" dirty="0" smtClean="0">
                <a:solidFill>
                  <a:srgbClr val="A20000"/>
                </a:solidFill>
                <a:latin typeface="+mn-lt"/>
                <a:cs typeface="Arial" panose="020B0604020202020204" pitchFamily="34" charset="0"/>
              </a:rPr>
              <a:t>However, if we use the real hourly minimum wage in £PPP, then NLW will take UK to near the top</a:t>
            </a:r>
            <a:endParaRPr lang="en-GB" sz="3200" b="1" dirty="0">
              <a:solidFill>
                <a:srgbClr val="A20000"/>
              </a:solidFill>
              <a:latin typeface="+mn-lt"/>
              <a:cs typeface="Arial" panose="020B0604020202020204" pitchFamily="34" charset="0"/>
            </a:endParaRPr>
          </a:p>
        </p:txBody>
      </p:sp>
      <p:sp>
        <p:nvSpPr>
          <p:cNvPr id="4" name="TextBox 3"/>
          <p:cNvSpPr txBox="1"/>
          <p:nvPr/>
        </p:nvSpPr>
        <p:spPr>
          <a:xfrm>
            <a:off x="323528" y="6328461"/>
            <a:ext cx="8568952" cy="461665"/>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Source: OECD.  Real Hourly MW in £UK, Purchasing Power Parity, averaged over 2014.</a:t>
            </a:r>
          </a:p>
          <a:p>
            <a:r>
              <a:rPr lang="en-GB" sz="1200" dirty="0" smtClean="0">
                <a:latin typeface="Arial" panose="020B0604020202020204" pitchFamily="34" charset="0"/>
                <a:cs typeface="Arial" panose="020B0604020202020204" pitchFamily="34" charset="0"/>
              </a:rPr>
              <a:t>Note: OECD used $US.  Low Pay Commission calculations using £UK.  Forecasts to 2020 use OBR forecasts of CPI.</a:t>
            </a:r>
            <a:endParaRPr lang="en-GB" sz="1200" dirty="0">
              <a:latin typeface="Arial" panose="020B0604020202020204" pitchFamily="34" charset="0"/>
              <a:cs typeface="Arial" panose="020B0604020202020204" pitchFamily="34" charset="0"/>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84052"/>
            <a:ext cx="7848872" cy="512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977CDE-7A91-4729-A4ED-EA85E72D8081}" type="slidenum">
              <a:rPr lang="en-GB" smtClean="0"/>
              <a:t>33</a:t>
            </a:fld>
            <a:endParaRPr lang="en-GB" dirty="0"/>
          </a:p>
        </p:txBody>
      </p:sp>
    </p:spTree>
    <p:extLst>
      <p:ext uri="{BB962C8B-B14F-4D97-AF65-F5344CB8AC3E}">
        <p14:creationId xmlns:p14="http://schemas.microsoft.com/office/powerpoint/2010/main" val="758217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84976" cy="1656184"/>
          </a:xfrm>
        </p:spPr>
        <p:txBody>
          <a:bodyPr>
            <a:noAutofit/>
          </a:bodyPr>
          <a:lstStyle/>
          <a:p>
            <a:r>
              <a:rPr lang="en-GB" sz="3600" b="1" dirty="0" smtClean="0">
                <a:solidFill>
                  <a:srgbClr val="A20000"/>
                </a:solidFill>
              </a:rPr>
              <a:t>Making allowances for age and hours structures, the UK’s bite increases but will may remain below France and New Zealand</a:t>
            </a:r>
            <a:endParaRPr lang="en-GB" sz="3600" b="1" dirty="0">
              <a:solidFill>
                <a:srgbClr val="A20000"/>
              </a:solidFill>
            </a:endParaRPr>
          </a:p>
        </p:txBody>
      </p:sp>
      <p:sp>
        <p:nvSpPr>
          <p:cNvPr id="7" name="TextBox 6"/>
          <p:cNvSpPr txBox="1"/>
          <p:nvPr/>
        </p:nvSpPr>
        <p:spPr>
          <a:xfrm>
            <a:off x="179512" y="6381328"/>
            <a:ext cx="8496944" cy="400110"/>
          </a:xfrm>
          <a:prstGeom prst="rect">
            <a:avLst/>
          </a:prstGeom>
          <a:noFill/>
        </p:spPr>
        <p:txBody>
          <a:bodyPr wrap="square" rtlCol="0">
            <a:spAutoFit/>
          </a:bodyPr>
          <a:lstStyle/>
          <a:p>
            <a:r>
              <a:rPr lang="en-GB" sz="1000" dirty="0" smtClean="0"/>
              <a:t>Source: LPC estimates using hourly wages for all employees from country data sets.</a:t>
            </a:r>
          </a:p>
          <a:p>
            <a:r>
              <a:rPr lang="en-GB" sz="1000" dirty="0" smtClean="0"/>
              <a:t>Notes: UK: using ASHE 2014 and OBR forecasts; France:  using DADS 2012; Australia using HLDA 2014; and New Zealand using NZIS 2014. </a:t>
            </a:r>
            <a:endParaRPr lang="en-GB" sz="1000" dirty="0"/>
          </a:p>
        </p:txBody>
      </p:sp>
      <p:pic>
        <p:nvPicPr>
          <p:cNvPr id="410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8698" y="2227534"/>
            <a:ext cx="8217564" cy="4144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977CDE-7A91-4729-A4ED-EA85E72D8081}" type="slidenum">
              <a:rPr lang="en-GB" smtClean="0"/>
              <a:t>34</a:t>
            </a:fld>
            <a:endParaRPr lang="en-GB" dirty="0"/>
          </a:p>
        </p:txBody>
      </p:sp>
    </p:spTree>
    <p:extLst>
      <p:ext uri="{BB962C8B-B14F-4D97-AF65-F5344CB8AC3E}">
        <p14:creationId xmlns:p14="http://schemas.microsoft.com/office/powerpoint/2010/main" val="4211876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4" y="0"/>
            <a:ext cx="8881753" cy="1124744"/>
          </a:xfrm>
        </p:spPr>
        <p:txBody>
          <a:bodyPr>
            <a:noAutofit/>
          </a:bodyPr>
          <a:lstStyle/>
          <a:p>
            <a:r>
              <a:rPr lang="en-GB" sz="2400" b="1" dirty="0" smtClean="0">
                <a:solidFill>
                  <a:srgbClr val="A20000"/>
                </a:solidFill>
                <a:latin typeface="Arial" panose="020B0604020202020204" pitchFamily="34" charset="0"/>
                <a:cs typeface="Arial" panose="020B0604020202020204" pitchFamily="34" charset="0"/>
              </a:rPr>
              <a:t>AND minimum wage coverage in UK (already relatively high) is set to become the highest (under OECD definition)</a:t>
            </a:r>
            <a:endParaRPr lang="en-GB" sz="2400" b="1" dirty="0">
              <a:solidFill>
                <a:srgbClr val="A20000"/>
              </a:solidFill>
              <a:latin typeface="Arial" panose="020B0604020202020204" pitchFamily="34" charset="0"/>
              <a:cs typeface="Arial" panose="020B0604020202020204" pitchFamily="34" charset="0"/>
            </a:endParaRPr>
          </a:p>
        </p:txBody>
      </p:sp>
      <p:sp>
        <p:nvSpPr>
          <p:cNvPr id="4" name="TextBox 3"/>
          <p:cNvSpPr txBox="1"/>
          <p:nvPr/>
        </p:nvSpPr>
        <p:spPr>
          <a:xfrm>
            <a:off x="82734" y="5780782"/>
            <a:ext cx="8881753" cy="1077218"/>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Source: OECD and various country surveys. </a:t>
            </a:r>
          </a:p>
          <a:p>
            <a:r>
              <a:rPr lang="en-GB" sz="800" dirty="0">
                <a:latin typeface="Arial" panose="020B0604020202020204" pitchFamily="34" charset="0"/>
                <a:cs typeface="Arial" panose="020B0604020202020204" pitchFamily="34" charset="0"/>
              </a:rPr>
              <a:t>Notes: The number of minimum-wage earners cannot usually be established with certainty and can vary between data sources and studies. Counts of minimum-wage earners are commonly based on survey data, which are affected by measurement error, both in earnings and in working hours. It is therefore common to include those with wages below the minimum and slightly above it. Data sources and approaches differ however. Results reported </a:t>
            </a:r>
            <a:r>
              <a:rPr lang="en-GB" sz="800" dirty="0" smtClean="0">
                <a:latin typeface="Arial" panose="020B0604020202020204" pitchFamily="34" charset="0"/>
                <a:cs typeface="Arial" panose="020B0604020202020204" pitchFamily="34" charset="0"/>
              </a:rPr>
              <a:t>are </a:t>
            </a:r>
            <a:r>
              <a:rPr lang="en-GB" sz="800" dirty="0">
                <a:latin typeface="Arial" panose="020B0604020202020204" pitchFamily="34" charset="0"/>
                <a:cs typeface="Arial" panose="020B0604020202020204" pitchFamily="34" charset="0"/>
              </a:rPr>
              <a:t>from the EU Structure of Earnings Survey (SES) and refer to those earning less than 105% of the legal minimum applicable to each worker’s age group. Importantly, SES data exclude workers in small firms with fewer than 10 employees. As minimum-wage workers tend to be overrepresented in small firms, shares can often be higher than reported when small firms are included. </a:t>
            </a:r>
            <a:endParaRPr lang="en-GB" sz="800" dirty="0" smtClean="0">
              <a:latin typeface="Arial" panose="020B0604020202020204" pitchFamily="34" charset="0"/>
              <a:cs typeface="Arial" panose="020B0604020202020204" pitchFamily="34" charset="0"/>
            </a:endParaRPr>
          </a:p>
          <a:p>
            <a:r>
              <a:rPr lang="en-GB" sz="800" dirty="0" smtClean="0">
                <a:latin typeface="Arial" panose="020B0604020202020204" pitchFamily="34" charset="0"/>
                <a:cs typeface="Arial" panose="020B0604020202020204" pitchFamily="34" charset="0"/>
              </a:rPr>
              <a:t>* “</a:t>
            </a:r>
            <a:r>
              <a:rPr lang="en-GB" sz="800" dirty="0">
                <a:latin typeface="Arial" panose="020B0604020202020204" pitchFamily="34" charset="0"/>
                <a:cs typeface="Arial" panose="020B0604020202020204" pitchFamily="34" charset="0"/>
              </a:rPr>
              <a:t>Country-specific” results are from a range of sources as specified below and generally include employees in smaller firms, but may not include workers paid less than the minimum. Results for Colombia refer to the formal sector only</a:t>
            </a:r>
            <a:r>
              <a:rPr lang="en-GB" sz="800" dirty="0" smtClean="0">
                <a:latin typeface="Arial" panose="020B0604020202020204" pitchFamily="34" charset="0"/>
                <a:cs typeface="Arial" panose="020B0604020202020204" pitchFamily="34" charset="0"/>
              </a:rPr>
              <a:t>. UK for 2014, 2016 and 2020 uses ASHE and OBR forecasts.</a:t>
            </a:r>
            <a:endParaRPr lang="en-GB" sz="800" dirty="0">
              <a:latin typeface="Arial" panose="020B0604020202020204" pitchFamily="34" charset="0"/>
              <a:cs typeface="Arial" panose="020B0604020202020204" pitchFamily="34" charset="0"/>
            </a:endParaRPr>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076376"/>
            <a:ext cx="7200800" cy="4704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977CDE-7A91-4729-A4ED-EA85E72D8081}" type="slidenum">
              <a:rPr lang="en-GB" smtClean="0"/>
              <a:t>35</a:t>
            </a:fld>
            <a:endParaRPr lang="en-GB" dirty="0"/>
          </a:p>
        </p:txBody>
      </p:sp>
    </p:spTree>
    <p:extLst>
      <p:ext uri="{BB962C8B-B14F-4D97-AF65-F5344CB8AC3E}">
        <p14:creationId xmlns:p14="http://schemas.microsoft.com/office/powerpoint/2010/main" val="2976778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07504" y="116632"/>
            <a:ext cx="8856984" cy="576064"/>
          </a:xfrm>
        </p:spPr>
        <p:txBody>
          <a:bodyPr>
            <a:normAutofit fontScale="90000"/>
          </a:bodyPr>
          <a:lstStyle/>
          <a:p>
            <a:r>
              <a:rPr lang="en-GB" altLang="en-US" sz="4000" b="1" dirty="0">
                <a:solidFill>
                  <a:srgbClr val="8C0935"/>
                </a:solidFill>
              </a:rPr>
              <a:t>Overall: </a:t>
            </a:r>
            <a:r>
              <a:rPr lang="en-GB" altLang="en-US" sz="4000" b="1" dirty="0" smtClean="0">
                <a:solidFill>
                  <a:srgbClr val="8C0935"/>
                </a:solidFill>
              </a:rPr>
              <a:t>the LPC and NMW a </a:t>
            </a:r>
            <a:r>
              <a:rPr lang="en-GB" altLang="en-US" sz="4000" b="1" dirty="0">
                <a:solidFill>
                  <a:srgbClr val="8C0935"/>
                </a:solidFill>
              </a:rPr>
              <a:t>success story?</a:t>
            </a:r>
          </a:p>
        </p:txBody>
      </p:sp>
      <p:sp>
        <p:nvSpPr>
          <p:cNvPr id="71683" name="Rectangle 3"/>
          <p:cNvSpPr>
            <a:spLocks noGrp="1" noChangeArrowheads="1"/>
          </p:cNvSpPr>
          <p:nvPr>
            <p:ph type="body" idx="1"/>
          </p:nvPr>
        </p:nvSpPr>
        <p:spPr>
          <a:xfrm>
            <a:off x="251520" y="764704"/>
            <a:ext cx="8785225" cy="5832648"/>
          </a:xfrm>
        </p:spPr>
        <p:txBody>
          <a:bodyPr>
            <a:noAutofit/>
          </a:bodyPr>
          <a:lstStyle/>
          <a:p>
            <a:pPr>
              <a:lnSpc>
                <a:spcPct val="80000"/>
              </a:lnSpc>
            </a:pPr>
            <a:r>
              <a:rPr lang="en-GB" altLang="en-US" sz="2400" dirty="0"/>
              <a:t>In general, the lowest paid (on the minimum wage) have had higher wage increases than those at the median</a:t>
            </a:r>
          </a:p>
          <a:p>
            <a:pPr>
              <a:lnSpc>
                <a:spcPct val="80000"/>
              </a:lnSpc>
            </a:pPr>
            <a:r>
              <a:rPr lang="en-GB" altLang="en-US" sz="2400" dirty="0"/>
              <a:t>The minimum wage has covered about 1 million workers every year (4-5% of all workers)</a:t>
            </a:r>
          </a:p>
          <a:p>
            <a:pPr>
              <a:lnSpc>
                <a:spcPct val="80000"/>
              </a:lnSpc>
            </a:pPr>
            <a:r>
              <a:rPr lang="en-GB" altLang="en-US" sz="2400" dirty="0"/>
              <a:t>The bite, its value relative to the median is now about 53</a:t>
            </a:r>
            <a:r>
              <a:rPr lang="en-GB" altLang="en-US" sz="2400" dirty="0" smtClean="0"/>
              <a:t>%</a:t>
            </a:r>
          </a:p>
          <a:p>
            <a:pPr>
              <a:defRPr/>
            </a:pPr>
            <a:r>
              <a:rPr lang="en-GB" sz="2400" dirty="0" smtClean="0"/>
              <a:t>Since its introduction, the </a:t>
            </a:r>
            <a:r>
              <a:rPr lang="en-GB" sz="2400" dirty="0"/>
              <a:t>adult rate of the NMW has increased faster than average earnings growth or price </a:t>
            </a:r>
            <a:r>
              <a:rPr lang="en-GB" sz="2400" dirty="0" smtClean="0"/>
              <a:t>inflation</a:t>
            </a:r>
            <a:endParaRPr lang="en-GB" altLang="en-US" sz="2400" dirty="0"/>
          </a:p>
          <a:p>
            <a:pPr>
              <a:lnSpc>
                <a:spcPct val="80000"/>
              </a:lnSpc>
            </a:pPr>
            <a:r>
              <a:rPr lang="en-GB" altLang="en-US" sz="2400" dirty="0"/>
              <a:t>Little evidence of any adverse impact on employment of individuals or on employment levels in the lowest-paid </a:t>
            </a:r>
            <a:r>
              <a:rPr lang="en-GB" altLang="en-US" sz="2400" dirty="0" smtClean="0"/>
              <a:t>areas</a:t>
            </a:r>
            <a:endParaRPr lang="en-GB" altLang="en-US" sz="2400" dirty="0"/>
          </a:p>
          <a:p>
            <a:pPr>
              <a:lnSpc>
                <a:spcPct val="80000"/>
              </a:lnSpc>
            </a:pPr>
            <a:r>
              <a:rPr lang="en-GB" altLang="en-US" sz="2400" dirty="0"/>
              <a:t>Evidence suggests that some of the additional wage costs may have been absorbed with a small reduction in hours worked, a small increase in prices to consumers and a squeeze on profits, however, this has not led to an increase in business failure.</a:t>
            </a:r>
          </a:p>
          <a:p>
            <a:pPr>
              <a:lnSpc>
                <a:spcPct val="80000"/>
              </a:lnSpc>
            </a:pPr>
            <a:r>
              <a:rPr lang="en-GB" altLang="en-US" sz="2400" dirty="0"/>
              <a:t>Non-wage costs may also have been cut and pay structures adjusted</a:t>
            </a:r>
            <a:r>
              <a:rPr lang="en-GB" altLang="en-US" sz="2400" dirty="0" smtClean="0"/>
              <a:t>.</a:t>
            </a:r>
          </a:p>
          <a:p>
            <a:pPr>
              <a:lnSpc>
                <a:spcPct val="80000"/>
              </a:lnSpc>
            </a:pPr>
            <a:r>
              <a:rPr lang="en-GB" altLang="en-US" sz="2400" dirty="0" smtClean="0"/>
              <a:t>Weathered recession and change of government</a:t>
            </a:r>
          </a:p>
          <a:p>
            <a:pPr>
              <a:lnSpc>
                <a:spcPct val="80000"/>
              </a:lnSpc>
            </a:pPr>
            <a:r>
              <a:rPr lang="en-GB" altLang="en-US" sz="2400" b="1" dirty="0" smtClean="0">
                <a:solidFill>
                  <a:srgbClr val="8C0935"/>
                </a:solidFill>
              </a:rPr>
              <a:t>But now has to cope with National Living Wage</a:t>
            </a:r>
          </a:p>
          <a:p>
            <a:pPr>
              <a:lnSpc>
                <a:spcPct val="80000"/>
              </a:lnSpc>
            </a:pPr>
            <a:endParaRPr lang="en-GB" altLang="en-US" sz="2400" dirty="0"/>
          </a:p>
        </p:txBody>
      </p:sp>
      <p:sp>
        <p:nvSpPr>
          <p:cNvPr id="2" name="Slide Number Placeholder 1"/>
          <p:cNvSpPr>
            <a:spLocks noGrp="1"/>
          </p:cNvSpPr>
          <p:nvPr>
            <p:ph type="sldNum" sz="quarter" idx="12"/>
          </p:nvPr>
        </p:nvSpPr>
        <p:spPr/>
        <p:txBody>
          <a:bodyPr/>
          <a:lstStyle/>
          <a:p>
            <a:fld id="{92977CDE-7A91-4729-A4ED-EA85E72D8081}" type="slidenum">
              <a:rPr lang="en-GB" smtClean="0"/>
              <a:t>36</a:t>
            </a:fld>
            <a:endParaRPr lang="en-GB" dirty="0"/>
          </a:p>
        </p:txBody>
      </p:sp>
    </p:spTree>
    <p:extLst>
      <p:ext uri="{BB962C8B-B14F-4D97-AF65-F5344CB8AC3E}">
        <p14:creationId xmlns:p14="http://schemas.microsoft.com/office/powerpoint/2010/main" val="3045785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6632"/>
            <a:ext cx="8229600" cy="720080"/>
          </a:xfrm>
        </p:spPr>
        <p:txBody>
          <a:bodyPr>
            <a:normAutofit fontScale="90000"/>
          </a:bodyPr>
          <a:lstStyle/>
          <a:p>
            <a:r>
              <a:rPr lang="en-GB" altLang="en-US" b="1" dirty="0">
                <a:solidFill>
                  <a:srgbClr val="8C0935"/>
                </a:solidFill>
              </a:rPr>
              <a:t>Low Pay Commission</a:t>
            </a:r>
          </a:p>
        </p:txBody>
      </p:sp>
      <p:sp>
        <p:nvSpPr>
          <p:cNvPr id="14339" name="Rectangle 3"/>
          <p:cNvSpPr>
            <a:spLocks noGrp="1" noChangeArrowheads="1"/>
          </p:cNvSpPr>
          <p:nvPr>
            <p:ph type="body" idx="1"/>
          </p:nvPr>
        </p:nvSpPr>
        <p:spPr>
          <a:xfrm>
            <a:off x="2843808" y="908720"/>
            <a:ext cx="6120680" cy="5616624"/>
          </a:xfrm>
        </p:spPr>
        <p:txBody>
          <a:bodyPr>
            <a:normAutofit fontScale="62500" lnSpcReduction="20000"/>
          </a:bodyPr>
          <a:lstStyle/>
          <a:p>
            <a:pPr>
              <a:lnSpc>
                <a:spcPct val="120000"/>
              </a:lnSpc>
            </a:pPr>
            <a:r>
              <a:rPr lang="en-GB" altLang="en-US" b="1" dirty="0">
                <a:latin typeface="Arial" panose="020B0604020202020204" pitchFamily="34" charset="0"/>
                <a:cs typeface="Arial" panose="020B0604020202020204" pitchFamily="34" charset="0"/>
              </a:rPr>
              <a:t>Set up in 1997</a:t>
            </a:r>
            <a:r>
              <a:rPr lang="en-GB" altLang="en-US" dirty="0">
                <a:latin typeface="Arial" panose="020B0604020202020204" pitchFamily="34" charset="0"/>
                <a:cs typeface="Arial" panose="020B0604020202020204" pitchFamily="34" charset="0"/>
              </a:rPr>
              <a:t> to define the National Minimum Wage and recommend its introductory level</a:t>
            </a:r>
            <a:r>
              <a:rPr lang="en-GB" altLang="en-US" dirty="0" smtClean="0">
                <a:latin typeface="Arial" panose="020B0604020202020204" pitchFamily="34" charset="0"/>
                <a:cs typeface="Arial" panose="020B0604020202020204" pitchFamily="34" charset="0"/>
              </a:rPr>
              <a:t>.</a:t>
            </a:r>
          </a:p>
          <a:p>
            <a:pPr>
              <a:lnSpc>
                <a:spcPct val="120000"/>
              </a:lnSpc>
            </a:pPr>
            <a:r>
              <a:rPr lang="en-GB" altLang="en-US" dirty="0">
                <a:latin typeface="Arial" panose="020B0604020202020204" pitchFamily="34" charset="0"/>
                <a:cs typeface="Arial" panose="020B0604020202020204" pitchFamily="34" charset="0"/>
              </a:rPr>
              <a:t>Independent advisory Non-Departmental Public Body (National Minimum Wage Act in 1998</a:t>
            </a:r>
            <a:r>
              <a:rPr lang="en-GB" altLang="en-US" dirty="0" smtClean="0">
                <a:latin typeface="Arial" panose="020B0604020202020204" pitchFamily="34" charset="0"/>
                <a:cs typeface="Arial" panose="020B0604020202020204" pitchFamily="34" charset="0"/>
              </a:rPr>
              <a:t>).</a:t>
            </a:r>
          </a:p>
          <a:p>
            <a:pPr>
              <a:lnSpc>
                <a:spcPct val="120000"/>
              </a:lnSpc>
            </a:pPr>
            <a:r>
              <a:rPr lang="en-GB" altLang="en-US" dirty="0">
                <a:latin typeface="Arial" panose="020B0604020202020204" pitchFamily="34" charset="0"/>
                <a:cs typeface="Arial" panose="020B0604020202020204" pitchFamily="34" charset="0"/>
              </a:rPr>
              <a:t>No specific aim/objective under the NMW Act 1998, but given specific remit by Government each year.  </a:t>
            </a:r>
            <a:r>
              <a:rPr lang="en-GB" altLang="en-US" dirty="0" smtClean="0">
                <a:latin typeface="Arial" panose="020B0604020202020204" pitchFamily="34" charset="0"/>
                <a:cs typeface="Arial" panose="020B0604020202020204" pitchFamily="34" charset="0"/>
              </a:rPr>
              <a:t>  </a:t>
            </a:r>
            <a:endParaRPr lang="en-GB" altLang="en-US" dirty="0">
              <a:latin typeface="Arial" panose="020B0604020202020204" pitchFamily="34" charset="0"/>
              <a:cs typeface="Arial" panose="020B0604020202020204" pitchFamily="34" charset="0"/>
            </a:endParaRPr>
          </a:p>
          <a:p>
            <a:pPr>
              <a:lnSpc>
                <a:spcPct val="120000"/>
              </a:lnSpc>
            </a:pPr>
            <a:r>
              <a:rPr lang="en-GB" altLang="en-US" b="1" dirty="0" smtClean="0">
                <a:latin typeface="Arial" panose="020B0604020202020204" pitchFamily="34" charset="0"/>
                <a:cs typeface="Arial" panose="020B0604020202020204" pitchFamily="34" charset="0"/>
              </a:rPr>
              <a:t>Independent </a:t>
            </a:r>
            <a:r>
              <a:rPr lang="en-GB" altLang="en-US" b="1" dirty="0">
                <a:latin typeface="Arial" panose="020B0604020202020204" pitchFamily="34" charset="0"/>
                <a:cs typeface="Arial" panose="020B0604020202020204" pitchFamily="34" charset="0"/>
              </a:rPr>
              <a:t>of Government</a:t>
            </a:r>
          </a:p>
          <a:p>
            <a:pPr>
              <a:lnSpc>
                <a:spcPct val="120000"/>
              </a:lnSpc>
            </a:pPr>
            <a:r>
              <a:rPr lang="en-GB" altLang="en-US" b="1" dirty="0">
                <a:latin typeface="Arial" panose="020B0604020202020204" pitchFamily="34" charset="0"/>
                <a:cs typeface="Arial" panose="020B0604020202020204" pitchFamily="34" charset="0"/>
              </a:rPr>
              <a:t>Social Partnership</a:t>
            </a:r>
            <a:r>
              <a:rPr lang="en-GB" altLang="en-US" dirty="0">
                <a:latin typeface="Arial" panose="020B0604020202020204" pitchFamily="34" charset="0"/>
                <a:cs typeface="Arial" panose="020B0604020202020204" pitchFamily="34" charset="0"/>
              </a:rPr>
              <a:t> </a:t>
            </a:r>
            <a:endParaRPr lang="en-GB" altLang="en-US" dirty="0" smtClean="0">
              <a:latin typeface="Arial" panose="020B0604020202020204" pitchFamily="34" charset="0"/>
              <a:cs typeface="Arial" panose="020B0604020202020204" pitchFamily="34" charset="0"/>
            </a:endParaRPr>
          </a:p>
          <a:p>
            <a:pPr lvl="1">
              <a:lnSpc>
                <a:spcPct val="120000"/>
              </a:lnSpc>
            </a:pPr>
            <a:r>
              <a:rPr lang="en-GB" altLang="en-US" sz="2600" dirty="0" smtClean="0">
                <a:latin typeface="Arial" panose="020B0604020202020204" pitchFamily="34" charset="0"/>
                <a:cs typeface="Arial" panose="020B0604020202020204" pitchFamily="34" charset="0"/>
              </a:rPr>
              <a:t>9 Commissioners </a:t>
            </a:r>
            <a:endParaRPr lang="en-GB" altLang="en-US" sz="2600" dirty="0">
              <a:latin typeface="Arial" panose="020B0604020202020204" pitchFamily="34" charset="0"/>
              <a:cs typeface="Arial" panose="020B0604020202020204" pitchFamily="34" charset="0"/>
            </a:endParaRPr>
          </a:p>
          <a:p>
            <a:pPr lvl="1">
              <a:lnSpc>
                <a:spcPct val="120000"/>
              </a:lnSpc>
            </a:pPr>
            <a:r>
              <a:rPr lang="en-GB" altLang="en-US" sz="2600" dirty="0">
                <a:latin typeface="Arial" panose="020B0604020202020204" pitchFamily="34" charset="0"/>
                <a:cs typeface="Arial" panose="020B0604020202020204" pitchFamily="34" charset="0"/>
              </a:rPr>
              <a:t>Balance - 3 independents, 3 with employer experience and 3 with union experience</a:t>
            </a:r>
          </a:p>
          <a:p>
            <a:pPr lvl="1">
              <a:lnSpc>
                <a:spcPct val="120000"/>
              </a:lnSpc>
            </a:pPr>
            <a:r>
              <a:rPr lang="en-GB" altLang="en-US" sz="2600" dirty="0">
                <a:latin typeface="Arial" panose="020B0604020202020204" pitchFamily="34" charset="0"/>
                <a:cs typeface="Arial" panose="020B0604020202020204" pitchFamily="34" charset="0"/>
              </a:rPr>
              <a:t>Appointed as individuals (NOT MANDATED</a:t>
            </a:r>
            <a:r>
              <a:rPr lang="en-GB" altLang="en-US" sz="2600" dirty="0" smtClean="0">
                <a:latin typeface="Arial" panose="020B0604020202020204" pitchFamily="34" charset="0"/>
                <a:cs typeface="Arial" panose="020B0604020202020204" pitchFamily="34" charset="0"/>
              </a:rPr>
              <a:t>) through advertised public appointments process</a:t>
            </a:r>
            <a:endParaRPr lang="en-GB" altLang="en-US" sz="2600" dirty="0">
              <a:latin typeface="Arial" panose="020B0604020202020204" pitchFamily="34" charset="0"/>
              <a:cs typeface="Arial" panose="020B0604020202020204" pitchFamily="34" charset="0"/>
            </a:endParaRPr>
          </a:p>
          <a:p>
            <a:pPr lvl="1">
              <a:lnSpc>
                <a:spcPct val="120000"/>
              </a:lnSpc>
            </a:pPr>
            <a:r>
              <a:rPr lang="en-GB" altLang="en-US" sz="2600" dirty="0" smtClean="0">
                <a:latin typeface="Arial" panose="020B0604020202020204" pitchFamily="34" charset="0"/>
                <a:cs typeface="Arial" panose="020B0604020202020204" pitchFamily="34" charset="0"/>
              </a:rPr>
              <a:t>All Commissioners have equal vote </a:t>
            </a:r>
          </a:p>
          <a:p>
            <a:pPr lvl="1">
              <a:lnSpc>
                <a:spcPct val="120000"/>
              </a:lnSpc>
            </a:pPr>
            <a:r>
              <a:rPr lang="en-GB" altLang="en-US" sz="2600" dirty="0" smtClean="0">
                <a:latin typeface="Arial" panose="020B0604020202020204" pitchFamily="34" charset="0"/>
                <a:cs typeface="Arial" panose="020B0604020202020204" pitchFamily="34" charset="0"/>
              </a:rPr>
              <a:t>To date, always unanimously agreed recommendations</a:t>
            </a:r>
            <a:endParaRPr lang="en-GB" altLang="en-US" sz="2600" dirty="0">
              <a:latin typeface="Arial" panose="020B0604020202020204" pitchFamily="34" charset="0"/>
              <a:cs typeface="Arial" panose="020B0604020202020204" pitchFamily="34" charset="0"/>
            </a:endParaRPr>
          </a:p>
          <a:p>
            <a:pPr>
              <a:lnSpc>
                <a:spcPct val="80000"/>
              </a:lnSpc>
            </a:pPr>
            <a:r>
              <a:rPr lang="en-GB" altLang="en-US" dirty="0">
                <a:latin typeface="Arial" panose="020B0604020202020204" pitchFamily="34" charset="0"/>
                <a:cs typeface="Arial" panose="020B0604020202020204" pitchFamily="34" charset="0"/>
              </a:rPr>
              <a:t>Small secretariat (Analysis, Policy and Admin)</a:t>
            </a:r>
          </a:p>
        </p:txBody>
      </p:sp>
      <p:pic>
        <p:nvPicPr>
          <p:cNvPr id="2050" name="Picture 2" descr="https://encrypted-tbn0.gstatic.com/images?q=tbn:ANd9GcRfifrZRQzYTfCyr0hX8uRf-81GCvqJjOfcktnCwN2PETl0couHt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67" y="1484784"/>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encrypted-tbn3.gstatic.com/images?q=tbn:ANd9GcQHV0QnZREDym8EoqKk22OAtvc_yVnoTyjePL-u06NoXOg5Z5l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66" y="3861048"/>
            <a:ext cx="2547975" cy="165618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92977CDE-7A91-4729-A4ED-EA85E72D8081}" type="slidenum">
              <a:rPr lang="en-GB" smtClean="0"/>
              <a:t>4</a:t>
            </a:fld>
            <a:endParaRPr lang="en-GB" dirty="0"/>
          </a:p>
        </p:txBody>
      </p:sp>
    </p:spTree>
    <p:extLst>
      <p:ext uri="{BB962C8B-B14F-4D97-AF65-F5344CB8AC3E}">
        <p14:creationId xmlns:p14="http://schemas.microsoft.com/office/powerpoint/2010/main" val="2883511156"/>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vid Norgro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37" y="431035"/>
            <a:ext cx="20574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Kay Carber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536883"/>
            <a:ext cx="1944216" cy="126014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John Hannet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2781" y="2502000"/>
            <a:ext cx="2051852" cy="132990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ts1.mm.bing.net/th?&amp;id=HN.608017419278880299&amp;w=300&amp;h=300&amp;c=0&amp;pid=1.9&amp;rs=0&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3925" y="4620029"/>
            <a:ext cx="2057400" cy="141960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eter  Donalds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5890" y="4623694"/>
            <a:ext cx="2131922" cy="133350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ts1.mm.bing.net/th?&amp;id=HN.608037090221819664&amp;w=300&amp;h=300&amp;c=0&amp;pid=1.9&amp;rs=0&amp;p=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16399" y="2444145"/>
            <a:ext cx="2057400" cy="136474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encrypted-tbn0.gstatic.com/images?q=tbn:ANd9GcQ4_pQ6JxRQmH9tnhHTrI3wT6NPw6h4KS5NjJIPN7T5IUctYxdX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4008" y="421510"/>
            <a:ext cx="1143000" cy="134302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2266745358"/>
              </p:ext>
            </p:extLst>
          </p:nvPr>
        </p:nvGraphicFramePr>
        <p:xfrm>
          <a:off x="107504" y="260649"/>
          <a:ext cx="1728192" cy="6325908"/>
        </p:xfrm>
        <a:graphic>
          <a:graphicData uri="http://schemas.openxmlformats.org/drawingml/2006/table">
            <a:tbl>
              <a:tblPr firstRow="1" bandRow="1">
                <a:tableStyleId>{00A15C55-8517-42AA-B614-E9B94910E393}</a:tableStyleId>
              </a:tblPr>
              <a:tblGrid>
                <a:gridCol w="1728192"/>
              </a:tblGrid>
              <a:tr h="2108636">
                <a:tc>
                  <a:txBody>
                    <a:bodyPr/>
                    <a:lstStyle/>
                    <a:p>
                      <a:r>
                        <a:rPr lang="en-GB" dirty="0" smtClean="0"/>
                        <a:t>Independents</a:t>
                      </a:r>
                      <a:endParaRPr lang="en-GB" dirty="0"/>
                    </a:p>
                  </a:txBody>
                  <a:tcPr>
                    <a:solidFill>
                      <a:srgbClr val="8C0935"/>
                    </a:solidFill>
                  </a:tcPr>
                </a:tc>
              </a:tr>
              <a:tr h="2108636">
                <a:tc>
                  <a:txBody>
                    <a:bodyPr/>
                    <a:lstStyle/>
                    <a:p>
                      <a:r>
                        <a:rPr lang="en-GB" dirty="0" smtClean="0"/>
                        <a:t>Employee representative background</a:t>
                      </a:r>
                      <a:endParaRPr lang="en-GB" dirty="0"/>
                    </a:p>
                  </a:txBody>
                  <a:tcPr>
                    <a:solidFill>
                      <a:schemeClr val="accent2">
                        <a:lumMod val="40000"/>
                        <a:lumOff val="60000"/>
                      </a:schemeClr>
                    </a:solidFill>
                  </a:tcPr>
                </a:tc>
              </a:tr>
              <a:tr h="2108636">
                <a:tc>
                  <a:txBody>
                    <a:bodyPr/>
                    <a:lstStyle/>
                    <a:p>
                      <a:r>
                        <a:rPr lang="en-GB" dirty="0" smtClean="0"/>
                        <a:t>Employer representative</a:t>
                      </a:r>
                      <a:r>
                        <a:rPr lang="en-GB" baseline="0" dirty="0" smtClean="0"/>
                        <a:t> background</a:t>
                      </a:r>
                      <a:endParaRPr lang="en-GB" dirty="0"/>
                    </a:p>
                  </a:txBody>
                  <a:tcPr>
                    <a:solidFill>
                      <a:schemeClr val="accent2">
                        <a:lumMod val="20000"/>
                        <a:lumOff val="80000"/>
                      </a:schemeClr>
                    </a:solidFill>
                  </a:tcPr>
                </a:tc>
              </a:tr>
            </a:tbl>
          </a:graphicData>
        </a:graphic>
      </p:graphicFrame>
      <p:sp>
        <p:nvSpPr>
          <p:cNvPr id="8" name="TextBox 7"/>
          <p:cNvSpPr txBox="1"/>
          <p:nvPr/>
        </p:nvSpPr>
        <p:spPr>
          <a:xfrm>
            <a:off x="1992437" y="1773749"/>
            <a:ext cx="2232248" cy="307777"/>
          </a:xfrm>
          <a:prstGeom prst="rect">
            <a:avLst/>
          </a:prstGeom>
          <a:noFill/>
        </p:spPr>
        <p:txBody>
          <a:bodyPr wrap="square" rtlCol="0">
            <a:spAutoFit/>
          </a:bodyPr>
          <a:lstStyle/>
          <a:p>
            <a:r>
              <a:rPr lang="en-GB" sz="1400" dirty="0" smtClean="0"/>
              <a:t>David Norgrove, Chair</a:t>
            </a:r>
            <a:endParaRPr lang="en-GB" sz="1400" dirty="0"/>
          </a:p>
        </p:txBody>
      </p:sp>
      <p:sp>
        <p:nvSpPr>
          <p:cNvPr id="18" name="TextBox 17"/>
          <p:cNvSpPr txBox="1"/>
          <p:nvPr/>
        </p:nvSpPr>
        <p:spPr>
          <a:xfrm>
            <a:off x="4285229" y="1763896"/>
            <a:ext cx="2173090" cy="523220"/>
          </a:xfrm>
          <a:prstGeom prst="rect">
            <a:avLst/>
          </a:prstGeom>
          <a:noFill/>
        </p:spPr>
        <p:txBody>
          <a:bodyPr wrap="square" rtlCol="0">
            <a:spAutoFit/>
          </a:bodyPr>
          <a:lstStyle/>
          <a:p>
            <a:r>
              <a:rPr lang="en-GB" sz="1400" dirty="0" smtClean="0"/>
              <a:t>Professor Richard Dickens, </a:t>
            </a:r>
            <a:r>
              <a:rPr lang="en-GB" sz="1400" dirty="0"/>
              <a:t>University of Sussex </a:t>
            </a:r>
          </a:p>
        </p:txBody>
      </p:sp>
      <p:sp>
        <p:nvSpPr>
          <p:cNvPr id="19" name="TextBox 18"/>
          <p:cNvSpPr txBox="1"/>
          <p:nvPr/>
        </p:nvSpPr>
        <p:spPr>
          <a:xfrm>
            <a:off x="6644015" y="1722570"/>
            <a:ext cx="2232248" cy="523220"/>
          </a:xfrm>
          <a:prstGeom prst="rect">
            <a:avLst/>
          </a:prstGeom>
          <a:noFill/>
        </p:spPr>
        <p:txBody>
          <a:bodyPr wrap="square" rtlCol="0">
            <a:spAutoFit/>
          </a:bodyPr>
          <a:lstStyle/>
          <a:p>
            <a:r>
              <a:rPr lang="en-GB" sz="1400" dirty="0" smtClean="0"/>
              <a:t>Professor Sarah Brown, </a:t>
            </a:r>
            <a:r>
              <a:rPr lang="en-GB" sz="1400" dirty="0"/>
              <a:t>University of </a:t>
            </a:r>
            <a:r>
              <a:rPr lang="en-GB" sz="1400" dirty="0" smtClean="0"/>
              <a:t>Sheffield </a:t>
            </a:r>
            <a:endParaRPr lang="en-GB" sz="1400" dirty="0"/>
          </a:p>
        </p:txBody>
      </p:sp>
      <p:sp>
        <p:nvSpPr>
          <p:cNvPr id="20" name="TextBox 19"/>
          <p:cNvSpPr txBox="1"/>
          <p:nvPr/>
        </p:nvSpPr>
        <p:spPr>
          <a:xfrm>
            <a:off x="1992437" y="3797024"/>
            <a:ext cx="1953516" cy="523220"/>
          </a:xfrm>
          <a:prstGeom prst="rect">
            <a:avLst/>
          </a:prstGeom>
          <a:noFill/>
        </p:spPr>
        <p:txBody>
          <a:bodyPr wrap="square" rtlCol="0">
            <a:spAutoFit/>
          </a:bodyPr>
          <a:lstStyle/>
          <a:p>
            <a:r>
              <a:rPr lang="en-GB" sz="1400" dirty="0" smtClean="0"/>
              <a:t>Kay Carberry, Assistant General Secretary, TUC</a:t>
            </a:r>
            <a:endParaRPr lang="en-GB" sz="1400" dirty="0"/>
          </a:p>
        </p:txBody>
      </p:sp>
      <p:sp>
        <p:nvSpPr>
          <p:cNvPr id="21" name="TextBox 20"/>
          <p:cNvSpPr txBox="1"/>
          <p:nvPr/>
        </p:nvSpPr>
        <p:spPr>
          <a:xfrm>
            <a:off x="4382400" y="3808784"/>
            <a:ext cx="1953516" cy="523220"/>
          </a:xfrm>
          <a:prstGeom prst="rect">
            <a:avLst/>
          </a:prstGeom>
          <a:noFill/>
        </p:spPr>
        <p:txBody>
          <a:bodyPr wrap="square" rtlCol="0">
            <a:spAutoFit/>
          </a:bodyPr>
          <a:lstStyle/>
          <a:p>
            <a:r>
              <a:rPr lang="en-GB" sz="1400" dirty="0" smtClean="0"/>
              <a:t>John Hannett, General Secretary, Usdaw</a:t>
            </a:r>
            <a:endParaRPr lang="en-GB" sz="1400" dirty="0"/>
          </a:p>
        </p:txBody>
      </p:sp>
      <p:sp>
        <p:nvSpPr>
          <p:cNvPr id="22" name="TextBox 21"/>
          <p:cNvSpPr txBox="1"/>
          <p:nvPr/>
        </p:nvSpPr>
        <p:spPr>
          <a:xfrm>
            <a:off x="6716399" y="3808888"/>
            <a:ext cx="1953516" cy="523220"/>
          </a:xfrm>
          <a:prstGeom prst="rect">
            <a:avLst/>
          </a:prstGeom>
          <a:noFill/>
        </p:spPr>
        <p:txBody>
          <a:bodyPr wrap="square" rtlCol="0">
            <a:spAutoFit/>
          </a:bodyPr>
          <a:lstStyle/>
          <a:p>
            <a:r>
              <a:rPr lang="en-GB" sz="1400" dirty="0" smtClean="0"/>
              <a:t>Brian Strutton, GMB National Secretary</a:t>
            </a:r>
            <a:endParaRPr lang="en-GB" sz="1400" dirty="0"/>
          </a:p>
        </p:txBody>
      </p:sp>
      <p:sp>
        <p:nvSpPr>
          <p:cNvPr id="23" name="TextBox 22"/>
          <p:cNvSpPr txBox="1"/>
          <p:nvPr/>
        </p:nvSpPr>
        <p:spPr>
          <a:xfrm>
            <a:off x="1905115" y="6072742"/>
            <a:ext cx="2206444" cy="523220"/>
          </a:xfrm>
          <a:prstGeom prst="rect">
            <a:avLst/>
          </a:prstGeom>
          <a:noFill/>
        </p:spPr>
        <p:txBody>
          <a:bodyPr wrap="square" rtlCol="0">
            <a:spAutoFit/>
          </a:bodyPr>
          <a:lstStyle/>
          <a:p>
            <a:r>
              <a:rPr lang="en-GB" sz="1400" dirty="0" smtClean="0"/>
              <a:t>Neil Carberry, Director of Employment and Skills, CBI</a:t>
            </a:r>
            <a:endParaRPr lang="en-GB" sz="1400" dirty="0"/>
          </a:p>
        </p:txBody>
      </p:sp>
      <p:sp>
        <p:nvSpPr>
          <p:cNvPr id="24" name="TextBox 23"/>
          <p:cNvSpPr txBox="1"/>
          <p:nvPr/>
        </p:nvSpPr>
        <p:spPr>
          <a:xfrm>
            <a:off x="4186322" y="6054173"/>
            <a:ext cx="2206444" cy="523220"/>
          </a:xfrm>
          <a:prstGeom prst="rect">
            <a:avLst/>
          </a:prstGeom>
          <a:noFill/>
        </p:spPr>
        <p:txBody>
          <a:bodyPr wrap="square" rtlCol="0">
            <a:spAutoFit/>
          </a:bodyPr>
          <a:lstStyle/>
          <a:p>
            <a:r>
              <a:rPr lang="en-GB" sz="1400" dirty="0" smtClean="0"/>
              <a:t>Peter Donaldson, Managing Director, D5 Consulting Ltd</a:t>
            </a:r>
            <a:endParaRPr lang="en-GB" sz="1400" dirty="0"/>
          </a:p>
        </p:txBody>
      </p:sp>
      <p:sp>
        <p:nvSpPr>
          <p:cNvPr id="25" name="TextBox 24"/>
          <p:cNvSpPr txBox="1"/>
          <p:nvPr/>
        </p:nvSpPr>
        <p:spPr>
          <a:xfrm>
            <a:off x="6392766" y="6088373"/>
            <a:ext cx="2715741" cy="738664"/>
          </a:xfrm>
          <a:prstGeom prst="rect">
            <a:avLst/>
          </a:prstGeom>
          <a:noFill/>
        </p:spPr>
        <p:txBody>
          <a:bodyPr wrap="square" rtlCol="0">
            <a:spAutoFit/>
          </a:bodyPr>
          <a:lstStyle/>
          <a:p>
            <a:r>
              <a:rPr lang="en-GB" sz="1400" dirty="0" smtClean="0"/>
              <a:t>Clare Chapman, non-executive </a:t>
            </a:r>
            <a:r>
              <a:rPr lang="en-GB" sz="1400" dirty="0"/>
              <a:t>director and Remuneration Committee Chair at </a:t>
            </a:r>
            <a:r>
              <a:rPr lang="en-GB" sz="1400" dirty="0" smtClean="0"/>
              <a:t>Kingfisher </a:t>
            </a:r>
            <a:r>
              <a:rPr lang="en-GB" sz="1400" dirty="0"/>
              <a:t>PLC</a:t>
            </a:r>
            <a:endParaRPr lang="en-GB" sz="1400" dirty="0" smtClean="0"/>
          </a:p>
        </p:txBody>
      </p:sp>
      <p:sp>
        <p:nvSpPr>
          <p:cNvPr id="2" name="AutoShape 2" descr="data:image/jpeg;base64,/9j/4AAQSkZJRgABAQAAAQABAAD/2wCEAAkGBxQTEhUUEhIUFRUUFxcXFBcVFxkYFxcVFxcXFhUVFBQYHCggGBolHBQUITEhJSkrLi4uFx8zODMsNygtLisBCgoKDg0OGhAQGywkHyQtLCwsLCwsLCwsLCwsLCwsLCwsLCwsLCwsLCwsLCwsLCwsLCwsLCwsLCwsLCwsLCwsLP/AABEIALwBDAMBIgACEQEDEQH/xAAcAAAABwEBAAAAAAAAAAAAAAABAgMEBQYHAAj/xABMEAABAwEEBQYICwYFBAMAAAABAAIRAwQSITEFBkFRcRMiYYGR0RQjMlKSobHBBzNCVHJzk7LS4fAVJGJjs8JTdIKDwxY0ovFD0+L/xAAaAQADAQEBAQAAAAAAAAAAAAAAAgMBBAUG/8QAMhEAAgIBAwIEBAUDBQAAAAAAAAECEQMSITEEFCJBUWETFWJxBSMygbEzUvBCkaHB0f/aAAwDAQACEQMRAD8Ap9U4DPakuW/UJaucutIubKYUK5yLOBmI60bkylH0eaZ3FYAazaOqEBzaNZwOILaby0jodEFOXWGt81r/AGb+5XLRLyLLZhJgUWmOJJ96dcqvKy/iOibilwcc+q0yaooTrFX2Wav10n9yTFgr7aFb7Gp3LQeU6UPKnee1J80f9oneP0M4qWGt83r/AGT/AMKAWKtts9f7J/ctI5Y7z2ruXO89qPmr/tDvX6GcNsD4INCv9k/8KK+xPjChW+yf+FaUKx3ntKHlz5x7Sj5p9Id77GZeCVI+JrfZP/CgNB+XI1R/tP8AwrT/AAh3nHtKHwl3nO7St+afSHeexlzrO/8Awqv2b+5F8GflydT7N/ctT8Kd5zu0ofCnec7tK35p9Id57GVmynzan2b/AMKJyLh8l/oP/CtX8Kd5zu0rvC3+e7tKPmn0h3nsZKWHzX+g7uSJp8esEe3gtg8Lf57vSKqvwl2p5s1ElxMViMccDTJjhzV0dP1yyz0VRXF1OuWmiiFhQXP1ggp15w2pRwXonUA2nwz3hBSaZd1blxQ0MXO4BAFx0CfFs4BSmuY51DhV/wCNR+hHc1sZYKS1wxdR4Vf+NL/qQvkyvXUMI91GhUJWNrjd0LmsAyKcXUBal0m2NXBQ7vlfWn7oU68KFOb/AK0/cCJDwFtCu8ezj7lu3wbH90P11X7ywvQ48ezit0+Dlv7ofrqs+koT5KIxB2zrR7qSe/yesetOAqmHMpo1fyXcCjgpG1VOY7gVjMLpYXeJoD+TS+4D70reTWzv8XS+qpf02o99fMdR/Vl92ePlfjf3F766+kL6G8okrFryEOSF5CHLKMFryG8kLy68igF7y68kby68igFg5deSN9deTALXl15I3l19AC95Vj4Rj+6U/r2+ulV7lYL6rmv5/dG/Xs/p1V2dB/XX7/wdHTP8xFAYU+ZUkKPalrO+DG9fRHrjooKZhx4BcAg+UeAQBc9AnxbOAUzrX5VH/c/sUPoH4pnD3qd1nGNH/c/sR5oXyZAQjQlbqG6q0QsQKApV+CI4hLY3I1qKFcMX/Wn7inajVBnN/wBb/YUsikB5q62bVS+kFuXwd/8AbVP8xW9oWHaun96o/TC2z4PDFCsN1pq+xp96hMeJhVeoA5oO4n1lD4YEwtDySz6J9pSW1UNJdtpRLTWlpTC/iiVXSVjCjQ6VTmU/qqX9NqNyiZ0X+LpfVUv6bUe+vnM8fzJfdniZf1v7jrlEam6SBvIHaYTPlEpZ3EvaBneHtn3KcYW0IlbJCtZ3C8QJa0uzIBIbnhOMI9osjmnDEEgAyJkicROG1EtFuZL8TLeWAgSDymRmcIQP0kyZF7FzSZAwDWXcMcc12ZMOFRlT38i6x4/UAUnTEbtogzlB2rm0nEA7DG0ZExMJKlbGNwBcPJMwCSQMcD5KA20Rtm4B13ry82pG/Dxeo4fQcCYxAMTh7FwoumIGROYiBgcehN6ltbMifjA/Hhlml6dpa6+C4xyb5wAi8R5I2quCDlNRlwHw8bumKmzOj+K8WkYbG3pngiMszzk3MAjEYyJAG8wDgjHSjC6edBc45bCwMBid6LT0hTyN4gNa0iBDroIynmmYxXf8DB6/8i6MfqIX119NRUXcouFxOeh1fUDr0791b9ez+nVUpyigtdXzZm/XM/p1V1dDH89fv/BfpV+ailIwSaNK+gPYHzHSEA8o8EnZzgjs8o8EAXXQJ8Uzh7ypXXe0FjaLhneeMelo7lEaC+JZwPtKffCF8TQP8Z+6h8oVeZAnS7xndHFAdMuxxbhOw7M1F2psmZgQQcJ3lFIEHHOcgAcRJxngn1C6UTI0k52RbgMoKajS79zexN6AhpOOOc9GCaUn4wduHd60jGSRKnSboyamNoqRfP8ANb/TcibkW25P+sZ/Tch8BEe6u1ZtNL6YW46gv8VaP81V+6xYNq4795pfTC3PUYwy0/5qp92mozHXJglpzZw96RLsUvaHeTwj1pNtQye4JzQSFzs1xqnDuCTNQz+QQYW+npKgKdIG0UmuFNgc1xIIIEbkX9q0PnNH0j3Kh23F54JFhXLPpMcm5M55dNBuzQjpah85o+ke5d+1rP8AOaPpHuVBbU6B2BGFY7m9gS9nj9zO0h7l8/a1D5xS7T3Lv2tQ+cUu09yovLHc30Qh5c7m+iEdljDtIF6/atD5xS7T3If2tQ+c0u09yovhB3N9EIDazub6IR2WMztIF7GlaHzil2nuQHStD5xS7Xdyogth3N9EI/hB3M9EI7LGHaQLz+1qHzil2nuXDSlD5xS7Xdyo/hDvNZ6IQcu7zWeiFvZYw7TGXn9q0PnFLtPcu/a1D5zR7T3KimofNZ6IRC87m9iOxxh2kC/ftah85o+ke5Res9tovs7W06zKj+VDi1kmGhjxJJA2uCp9R07B2JSk1Pi6WGOWpDQ6eMHaBQlHjoQtauouKUDgjNPO6l0oGnnHggC66BPiWcD7SnvwhHxFA/zP7FH6v/Es6/aVIfCJ/wBvQw+X/wAZRJ7oxLkpfhAO2Rj8nv4ovhLd59Q64SBrjzAP1wQeEHYAm2MoXNrygOM9OHWEiCjNrvjYJ6EIlY9zUL3kFuyqfWU/uPRWFGt4+M+nT+5UQ+AXIOgP+4pfTC3HU13NtP8Amqn3Kaw3QbfH0/pt9q27U9xi0/5l/wBymozGXJhjzl1+1JNchquwH62lJOyCqDFSckRmJCIShace1Bg2tXlnh7kg0exLVzz/ANbkm33LDQGhCQhajOSmhBtQOKUaM+CJUGAWmIJe6UErkEpTTpRr/SUErgUAHpuk5p3Z6UnHimtIc4J/ZW49SeJjFRZB+v8A2i1LMBu7fzTttMQk7S0QFSkTtkJUzPRKladlLabnHz2t7A4qPp0rz43kqdtZ8W8fz/dUUxyOXLkBWgcgZmeC4lFHldSALnq98Szr+8VJ6/42ez/WD+k5RWrx8SyP4vvFPvhCqkWSznD4xuf1T/yRLlAvMpb2JMgBN3WonYP11oprTsC0yh5OGYSpLREOBUeKvR/5JZlrj5LPS/NbYUO7w3hDpESKg3vp/dqJmbSDmxvppatar7XmA0l1PIzk14StmpUG0JSivS+m32rbdVnx4T/mX/cprD9G2oMqNcXYNcDmNh4rXtVdKscyq8GA+s50ESRLGCDGGxSkjfMxqtUwH62lJX8EnVfMfraiByoFDhz0pZWOe4NaJc4wBvKaXk60baXsqscwFzgcGjM9CxvbY1LcfW/V6rTJvOpyIwBcTJGUhsJLSdgp0mtDXlz7svmLs7bozAHSrRpppJYQ4CnWZeaQ269odnLTuxE9CqFssT2E3hOcHYelSxuUluWyRjHhDWm3EcUu6n0IbCOdhE549Eyuq1+hNJO9iIi0Z8EnUyCO35XBEqjAJwEVy4p5ozRla0PuUKT6rtoaMh/E7IdZQA0LUVqtFTUu1sBLqQkDyQ9hPCQ6PWq0+mWuIcCCDBBEEHpC1xa5QWhSkOcFMaHsjqj4aJgEnoaJkncFEUMXBaZqFQc+zVPB2A1W32vBiXB8lpHU271Kc56VY0IanRUA9paS1wMGP11JlbS7q6lb/wDoe2Yl4pMHOIF9syYya2ccFVNJ2d1N1x4Ic2ZBTqWpCSiosYWIc9S1ti5V+v8A/tUTYvLUpbHCKv1o7fGINHejdXXVaQqcpTYHuc1ocHl0ticGtIjnBPKmpNRvlVWN285lUYHLNiuPwU0b1OhULA8Un18CWiHksAdDs4AeepDr/VNQ1KjXxBECcXAAZDPDHHoUpZJa9JkcU5Jv/YzvTugDZ2NqGqyoHOuc0OBDrpdjeAkQCocHndSvWv8AZH07DZ+Uu3nVQcCCfiXTMZKgsOI4J8UpONy5J4nJxuXJdNXviW/6vvFT+s8eD0bwBF9mz+W5V7Vw+JZxd94qf1pws1H6bf6bk8vIoig25gDzAHYEjcG5L20y8pBMjA9CxF5jIAYk7E7e5jQZAjYYCuHwc6Es1obUdXdUqOpOBNNzyKdwg3ZxkiQ6RlgN6aa96BptDBQpOADn3nNiHAxdEExhDuoqLyx1aWXjglKNoq9pYMIAxnYimngN3Mnr5XuR9JEMDGxiAAZzmBMpzYbNyr6VOY5R9Fk7rz6rZ9adNUTlBxdMS0OByrcBmtR0DA5cAAeOOX1dNP7TZrNTpXWUGNZTBBlrSTG3CXE7ZVd0PbMHluTn3hOHyWD3KOvUUlhceTHygRnNyRYV2SOUnq7amMrt5UubTeDTe5sXmNfhfbO4x1SoxHpugg7iPb0rGrNi6douWkRdtNWm4O5GiCZqHni4bhF4edhgOpQFu0o6oYDQ0DyQNg3HerbroKFGkw0zfq1GNNWoXF96oS52BdgbodAw6dioDHYpoRUUbOTYdjyMRmCjVam4cUvQoXmOdjLCMB0g4k9SZOQxBxZ7OXYCOdgJPtSNobdwOyR1jBObJarhDrs3MYnPFN7W+8ZiJJMbpxR5AFo2cvc1jPKeQBxJW86h6uUbNTJDiBceXZG+RgS8GRmAQOhZP8H1iv2hzzlSYTwc43R6r61yjU8QQwy9xDBAOJqgbNpuhwwVIR8N+orfioRttvdU5raeEkggnEdLdkAEqtaw6u07SwmAKoHMeN+xrt7VaLQzk3ODcmN5Oc5e5sPx3gl/YFH1HQJPR7YV7VewtbmN6MsrnVm04h5ddg4Q7IyejFegNWtWzQpXLI1rYgVLS/Oo4TeLQMSAcsYWN6XsDm6RcylnUcHU431Bs/1St40xam2SzUrLRzaxrBjkGQJJ6XDPiuGcLdFk6K5pGzVqboNVj3RzhGInIOxwMYqja82LxYqOaA+YBEQZzB6lf9ZHFlbkr4cWNbejzo5xMbTJPYqvrfSD7HVnNoa9p6WuHukdausUdNoi8j1UZXSdddKXrWm8H7Lzw77/AOJNXbUEqRU0TUi1upUKb2QSHVhjlzoEmMcJT3SGkqdOzw93K2h73uJMhrG5Mw27wMt6iNTHA2WPNe89ONzvKjNKV7wvb5SPGm7YynJKkF1h05y9mpsd8ZSqmSB5TCwgO6DOBVdajXplJtVBS76sfEM4v+8VOa4FwslG6CTfZgASfi37AoLVZ3iG8X/eV6raUfTp0yyi57bjZLXQRtMtjLHNLJ8AkZT4NUcSeSq4/wAtx9yM2wVTlQrfZP8AwrR/+sD/AID/ALQfhRH64O+bu+0//K3UGkqOgqtrs75p0a4a+OVBoVIc0ExLrvNiXY9Kn9J2p9epfqS2nlRpNMG4I5z3DGThlv6k8drA6uxzeTdTBgEl8yCcQIA2KAqWkuexwwDm1GgcLp/sXJmacvc+j/B8FQeSfrsRFss9PlW375plwDw2C8CYJpk7egrQ9D6MsLX2fwbnSXONSrzn8yXMaAQAyDUzAkxms90uTdD27w4cRirNodp5K9BDmtpVGkZAsHOGeAIn0lfHHXBo4PxKKx59SXuTusumRRfVokC+boAxkywEGY6kx0Lo+pyc3HkOMgkHEXW4gxiE4tllZaatIuxYXsqPe6MWNIkT5oDXDqVD0vrLWbVdyD30mOJcGNJiC43TGw3bsjeEY8PhODLmcmVYlFlGIRU5I5cQuXIAnNZq73ik803NY+mDTJGBAwMbgCCFFUoLX7CILeBwI+6epX222GrRstBr2EtdQpP5t0h3yruO0OzHSqG5jnOOBngB6gnG0SfCHdiqEMcAYmJ9aQdRCPSa69cjEolWqQYgLG1YPHJcoKacSkq7cB0JRz8HdASVQ4BYxVRdfgwGFcyBjTz3AOOPQccty0/VNpq8uaZDYqFgfGDDdAqls5wMBkJdOyFkGqWkm0LPWcYm9IHOxIZgMBG/btWjfBjrHZxYnUX1qTKl4uIc+4SX4vi9niD2qmrwpC15jy1C9PJAijTkMJzcci8k5knsAA2KMt1SG7AZGeIzVitFpa5pDS04G6GODuwDIBZ3rxpN9Gk24665zo6QACSeOSdy8OxqHGiKDa+lRUdduWWmy9OAdUJcWNA6ASf9Kv2jC60Wt1RsG5zmzkA3ClfzjnQ7fzSscslnLaDqTybz3NfUxvYZjHaYI7VtHwfWxz9Hl1OkAb9QOJF2+4OIvT8rACT0QuPXcjsy4HDGpPkhtI2OHG7iJc51R0A1XTz3BuxgOA3lV/WkfulafNGWzEYFTmsVeq1xdVNAAwMX5AZCCcYxVY1htg8DrEOY6QG80yZc4AEwcpK7IzWmjznHxGbVGwkkq8yEex2N9ao2nSYXveYa1ubjE4dQJ6lAsONF6XfRbda1pDjMmZxgbOCfW/BscexRr9FVmVLlSjUY4GCHsc2I3yOg9id6VtIN6NuHHigCKpOxXBEp5pR2a0C66qfEt+k72rRLA3xbPoj2LOtVD4gfSd7Vothf4qn9AJZoEwLRo6k4yWCejD2Ju/RVKPIHae9PnORC5I2MV7S1FlNwDRAu4gdJj3KGdQh7SMpLsMsWkHtkdamNYMXH6I7VWjaQ+qwC8bgl2PNBcIIjaf1sXJKLcrPr+mnHF02Jebrb7v8A65GVtPNqMObXYfRd/wCyprVi0MNMEvc50Fjm4mBG7zbrT1gqC0u+HXtjhdd7kx0fauTdIzxunZJbdLegkE+pdOOWlWeV18FPI4Plf4v/AAv2r1viG1RzJAcdsHB2G5UjTdEmqSGuxDTh0iVJm33ariCHNNQHDAEOdMdGccVJV6Db0XnGIyncIXXFo8HT5MoBGA/W9JpR+QRLqkMdCAjBDdKcaPspqVKbNjngH6Mi96pWDRi5SSXmaVpHSbvBqb3i66nQY1rZmHECBxJgngNyoNI49Ss+sdpvUR/E/wBTb0e5VggggQcR2jeOuVkpb7H1ufGsWjHHiKRzanOc7dgmtobMO3pVzec/ikmuwIPVxRW587lmnal6v+RMjB3BJVTzW/rclfku4JKv5Lf1sCY4hWzW26wsIkEkiDtIggjaEWyOOQMd0JrKVaYQgbLXofRNOrTfVaGsFEXTDngvqRemWnIAjAZlVy01C5zWPe4tvY3nExJAcQDlh7FP6lWnxddm8tcd8QWnHqCgdMULtVwEkbCdu/1ynkvDYsXUiy60V2cqeTgDPAzPTM4/klNWKVSpSfT8IcyOeGy4gg+WQAeHaqfZhLgOzrwV00jo8UQKtN/MdOEw5joxa4dsdBU8cNKOvquqeaV1RXrdYxfJLgYMAjGetN6lnDWyDmYiNmfcnNOpfJOzIcF2lX85o3N9Z/IBVrazkvcjHDA8fcnmgdK1bLWFWhUNN4BF5oaTdJF4Q8EYgJs1syOPsRKrbpcNxI7DCQYvOvmsdKtyBoVi+mWjlGEm+148p724AvcDn0Ko1bNyryWSKYJuyBejpAJxUeStp0PYG2ezspAXSGNvnDF5aC4nrPqRGO1GZMm9mNVqQacDKKd6t2s9npkh12XEuEgxJwOLYVVtEXjGX5JnGjFKy2aru8QPpO9q0GxmaLPohZ5qv8SI85yuGjraQAw5DAHdxU5p1sNHkmpRS5FIduQYjsCjuUIDT9AGpLpxa0DnEAYmTA96r1OjdJutGLt+ABAEx0c7tVm0604PLSQMObiZ4Diqy91+q1o5uwAhwlxymRkPaVKcJp7n03SZen+BGUa1Ln1IzSb5aZ6vyUbYLQIunI/qUbSVNwcQWwRt64wKjwwjGCOmFaMPCeR1HVXm1IeaQrOaYHHju/XQr/yhusIaIexrhnlEe4rNqj7wBPDq2e1WywV71Jl+qJDYAcW80AmGich3q8NkedkkpTbRXOX/AIGf+X4kPK/wM7HfiRn0/wA1xbKUUKax8xnTgfxKZ1ZpcpUdDWNIYcQCCJhpdM7Gl3aost9qntUmDlnHbyboG84Iq9js/D0n1ML9RXWdwa2mN198dHyR6iomlV5WzNM+MoE3hvpuMgjoBJCPrBaLxdjeutDCRiC7G9HW53YoSy1ix15ucHrBGII2gpas9br+s0dT9Nb/AOfsSFWnzS8A7L0ZcUzuqT0ZaMCNhkOHHakKrA0kTlgmR4fUTWSepKkMnjmu4JCuOa1PKsQcdibWnIQtOcawlHIsISEI0l9V7aKT6hzJpkNH8V4RPRmmumLQXuvOz6MuoImjsCeHvSdszTr9Atbiug6d60UhvcOwYn2Ka0+43jljx9YJUZq00eENJ+SHO7BHvCeaXfjjvlbFVBmP9ROaG0VSfYnVZIqte4TOEXpAI4EKsW8HlHT+sArr8HdYPZWpkQJBzx5zY/sVc1is4ZVcDnlxIJEnqha/0GX4iCpuAnr9iLVdiTvJ9a6pOJO0opUxx3oSzGraKNPz6jAfo3he9UrZ6loBfUYT8m83fhgcesdizP4O3Btrvlt4tpuDAM774aCCcBDb2PT0qS0nrGaVtZODKdQcpB+Q5tx4dwDnO7E8eLJyVuhprI8yABhM9M7VVKxIc7HafatD1v0W+8boB3c0EkHGWuzGCoFvolryDxPHaFs+LNxvYQvneULah3ntRYXQplBxyx849q4uO89qQal1hpZ9Sa2NYTAFMEYk4zdmN+Kk9N1gMxwULqGP3l42Gi+epzCE805VEmV0494Uc071lftXOI3fnHuQaUtI5JlMZiS7iSSAOqELnRBiZw4GTs3ZKMrzjOanKktisbZI6sUg60NByAe7saSoyocTxKdaLrFjr4EkeoZHtBhNnsxUxixOswngD7oQCzrRnaHoD/4h2mT600tWjbO3ymmTkGuPVOexR1ldJSfAsP10JTRNAm0UWxg54Dt1wmHdUSrlZ7DQLb5p3WASSXOyGZ4JppDSNjszRUplpqmQxskuE4Td2HvQ5OthoeGSadUUPTdWXYQM8gAIBhuATKlT2q26taLo16lbwsBtwMujlA3F14kYHHCOCsjdXbAMmj7U/iTKVbBklLI9TZm9nwcD28DmlrWBOeOXZtWh1tB2BrS65MbA9xPZexVQ0Do+z1jUfaqtyTFJt4h4g4lwIjEYdq3V5iVtRECmEe6PMb6I7loVPRliPkml6U+0o5sNlb/heiD3o+J7GaTOCweaz0R3Igojc3rAK0SpaKAyAP0aceswkTpNgypcMh2wFmp+gUii07MdjcJAJDd+UwENOwvc9wbTLoAybeicthjIq6VNLuc1zQyA7PH8lV26MrBxu1HAE7J9ZAxTqTqmK0rsd6OshpB95t17i1oBaGkNguOzLyexEfoarW57W82SJvNAwJnMoGWC0tm7L52Q6eo9Q7EA0Jabl51InES3GROM4pnLw0jEvFZZNSdHGjypLmGbg5rw6MHnGMlGa+WQcsCNox44dykdWmNszTy9RrHOe03CY5oa6CXHCSTCb65Wxj3NuPYTmQHAxsxxzTxdwFknqKfW0e4U3PumBGMjfGW1MIUvXpXhGXBN2aLeTDcSTAG0nYp0OWH4N7L42tXOVOndH0nnuae1Q+stYPrPuk3QcpJExzoB6VPV65sVjbQEcvWmpUOENGQHSQAOtV2jomtUaHNpPcDiCAcelO3UaJxVyss+r+k22iiKNWoRWpNinegtexuWJE3gMCCcgOlQenrMMAA0QJF0ADpwHvRKGg7S1wc2i+WmRhtCd6cplpBcC0mDdOBAOYMpoNNUZKNOysliU5MKRGhq0BzaT3NIlpa0kEbDggdo2rto1R/od3KNotRHNpp46zyJw/QSo0fW/wAGp9m7uUjY9E1gMaL+tp3cFjYDjUygGWhxOZpPAG+bs+qUTSzOeTEwY2p7oexVGVmucxwaL0ktMYtIxJHSmGntJcnUiJB2Hd3iFfE/A2c+S9ZEPpXjIjo3jjPuTG2WctmfO9WzFPbSC4g3SWnnCBmDuAxRzZHOZde0tBxbht3xuTOOrZDJ1yRdEkkDYnXI9CGy2J98AAkzGAnGMj0qT/Z9TzXeiVCW3JVOzRNI6bp0xgbzzkN3Hd+YTCwVGvl7zIJmMRfPnHo6OG7GA0e2/U52OF7ient9inQpaEV1MlnW1kXbrSIiDERujckPFDKz0h03G9yjyYXUzOaNKM1MkPCG/wCG3qaB7F3hLfMb2BMiYRg870aUFsdi0N81vYFzjTdnTZ6I7k15Q9HYhFToCKQWxyKdH/CZ6ISjDSGTWjqCaMx2e1LCiOlZpDUOxVpjYOwIwrt2EdgUa9glELVmkNTJdlcbx6vchNobvUQ0LiEaPc2yX5cHaEN8HCQoY8SuvHeUaA1Ew6mw5gfrim9bRVne686kwu3nOB1qPDjvKBtU70KHuGok6WjqIypM6OaPepCyUKbC8B14PHMEMaWEgyCbokDDI4qt8u7ejttLt61KSFk00QutmiXc3lZpkOutc4G6G5G8YyGc7YVks1ts7WNY2tTutaGjnDJoj3JlaKt4BrgHNGQcJA4Apu1jBlTp+gFTJcuRYJR4JZ2lLPtqt6pPuVT10Y5zmPaAaZbeDjILhlkRsj1p5pq2vptpuYQJklt1t03TllMdab6af4RSpPqgF1RoJPmyHmGeaOYMNs4zhDYo6bYuSV0h5q1pem2zta+Q5pcMAThMjHrUjU1gotx5xG3A4epQWhK5s9F/J/KIJvY4x0QgOn6x2js71OUbbKRexNnWKh/M9Eo//UFH+Z6Kq1TTVaYvDPcN35lNbXpyvhz4noHq3JNIzaLVbtYqJY4NFQyIxAAE7SZVF0lzyCS0CR1jcBtzCA6Uquwc8mcSTifWj6ApivaWMqDAuJkYHCTw2BdUdMYUc8rciWr6PLw0FwIYxrG/whoj5Ofaoe2WOrSMtN4TgRj2jYtCdoemPO7VHaz6JZTstR7S6WlsSRte0HYkWXcbQUY1H4um6dgaTN7zu5XK0guIINzAAgVHGTGJxCpmg6QfaaTXYg1GyOtaHWLAY5JnXe/Eic7e5sYn/9k="/>
          <p:cNvSpPr>
            <a:spLocks noChangeAspect="1" noChangeArrowheads="1"/>
          </p:cNvSpPr>
          <p:nvPr/>
        </p:nvSpPr>
        <p:spPr bwMode="auto">
          <a:xfrm>
            <a:off x="1063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5"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6256" y="4335773"/>
            <a:ext cx="13335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P:\Documents\Elgar Data\My Documents\lpc\admin\Sarah_Brown.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16399" y="431035"/>
            <a:ext cx="2055820" cy="133286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2977CDE-7A91-4729-A4ED-EA85E72D8081}" type="slidenum">
              <a:rPr lang="en-GB" smtClean="0"/>
              <a:t>5</a:t>
            </a:fld>
            <a:endParaRPr lang="en-GB" dirty="0"/>
          </a:p>
        </p:txBody>
      </p:sp>
    </p:spTree>
    <p:extLst>
      <p:ext uri="{BB962C8B-B14F-4D97-AF65-F5344CB8AC3E}">
        <p14:creationId xmlns:p14="http://schemas.microsoft.com/office/powerpoint/2010/main" val="3610948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260648"/>
            <a:ext cx="8784976" cy="865188"/>
          </a:xfrm>
        </p:spPr>
        <p:txBody>
          <a:bodyPr>
            <a:normAutofit fontScale="90000"/>
          </a:bodyPr>
          <a:lstStyle/>
          <a:p>
            <a:r>
              <a:rPr lang="en-GB" altLang="en-US" b="1" dirty="0">
                <a:solidFill>
                  <a:srgbClr val="8C0935"/>
                </a:solidFill>
              </a:rPr>
              <a:t>What is the National Minimum Wage?</a:t>
            </a:r>
          </a:p>
        </p:txBody>
      </p:sp>
      <p:sp>
        <p:nvSpPr>
          <p:cNvPr id="13315" name="Rectangle 3"/>
          <p:cNvSpPr>
            <a:spLocks noGrp="1" noChangeArrowheads="1"/>
          </p:cNvSpPr>
          <p:nvPr>
            <p:ph type="body" idx="1"/>
          </p:nvPr>
        </p:nvSpPr>
        <p:spPr>
          <a:xfrm>
            <a:off x="323528" y="1124744"/>
            <a:ext cx="8496944" cy="5328444"/>
          </a:xfrm>
        </p:spPr>
        <p:txBody>
          <a:bodyPr>
            <a:normAutofit/>
          </a:bodyPr>
          <a:lstStyle/>
          <a:p>
            <a:pPr>
              <a:lnSpc>
                <a:spcPct val="90000"/>
              </a:lnSpc>
            </a:pPr>
            <a:r>
              <a:rPr lang="en-GB" altLang="en-US" sz="2800" dirty="0"/>
              <a:t>It is a </a:t>
            </a:r>
            <a:r>
              <a:rPr lang="en-GB" altLang="en-US" sz="2800" b="1" dirty="0"/>
              <a:t>WAGE FLOOR NOT A ‘LIVING WAGE</a:t>
            </a:r>
            <a:r>
              <a:rPr lang="en-GB" altLang="en-US" sz="2800" b="1" dirty="0" smtClean="0"/>
              <a:t>’</a:t>
            </a:r>
            <a:endParaRPr lang="en-GB" altLang="en-US" sz="2800" dirty="0" smtClean="0"/>
          </a:p>
          <a:p>
            <a:pPr>
              <a:lnSpc>
                <a:spcPct val="90000"/>
              </a:lnSpc>
            </a:pPr>
            <a:r>
              <a:rPr lang="en-GB" altLang="en-US" sz="2800" dirty="0" smtClean="0"/>
              <a:t>It </a:t>
            </a:r>
            <a:r>
              <a:rPr lang="en-GB" altLang="en-US" sz="2800" dirty="0"/>
              <a:t>is </a:t>
            </a:r>
            <a:r>
              <a:rPr lang="en-GB" altLang="en-US" sz="2800" b="1" dirty="0"/>
              <a:t>NATIONAL</a:t>
            </a:r>
            <a:r>
              <a:rPr lang="en-GB" altLang="en-US" sz="2800" dirty="0"/>
              <a:t> (the same across </a:t>
            </a:r>
            <a:r>
              <a:rPr lang="en-GB" altLang="en-US" sz="2800" dirty="0" smtClean="0"/>
              <a:t>England, Scotland, Wales and Northern Ireland)</a:t>
            </a:r>
          </a:p>
          <a:p>
            <a:pPr>
              <a:lnSpc>
                <a:spcPct val="90000"/>
              </a:lnSpc>
            </a:pPr>
            <a:r>
              <a:rPr lang="en-GB" altLang="en-US" sz="2800" dirty="0" smtClean="0"/>
              <a:t>No differences by industry, occupation or firm size</a:t>
            </a:r>
            <a:endParaRPr lang="en-GB" altLang="en-US" sz="2800" dirty="0"/>
          </a:p>
          <a:p>
            <a:pPr>
              <a:lnSpc>
                <a:spcPct val="90000"/>
              </a:lnSpc>
            </a:pPr>
            <a:r>
              <a:rPr lang="en-GB" altLang="en-US" sz="2800" dirty="0"/>
              <a:t>It is </a:t>
            </a:r>
            <a:r>
              <a:rPr lang="en-GB" altLang="en-US" sz="2800" b="1" dirty="0" smtClean="0"/>
              <a:t>HOURLY </a:t>
            </a:r>
            <a:r>
              <a:rPr lang="en-GB" altLang="en-US" sz="2800" dirty="0" smtClean="0"/>
              <a:t>(with special arrangements for piece rates)</a:t>
            </a:r>
            <a:endParaRPr lang="en-GB" altLang="en-US" sz="2800" dirty="0"/>
          </a:p>
          <a:p>
            <a:pPr>
              <a:lnSpc>
                <a:spcPct val="90000"/>
              </a:lnSpc>
            </a:pPr>
            <a:r>
              <a:rPr lang="en-GB" altLang="en-US" sz="2800" dirty="0"/>
              <a:t>It is </a:t>
            </a:r>
            <a:r>
              <a:rPr lang="en-GB" altLang="en-US" sz="2800" b="1" dirty="0"/>
              <a:t>CASH </a:t>
            </a:r>
            <a:r>
              <a:rPr lang="en-GB" altLang="en-US" sz="2800" dirty="0"/>
              <a:t>(benefits-in-kind </a:t>
            </a:r>
            <a:r>
              <a:rPr lang="en-GB" altLang="en-US" sz="2800" dirty="0" smtClean="0"/>
              <a:t>except accommodation offset do </a:t>
            </a:r>
            <a:r>
              <a:rPr lang="en-GB" altLang="en-US" sz="2800" dirty="0"/>
              <a:t>not count)</a:t>
            </a:r>
          </a:p>
          <a:p>
            <a:pPr>
              <a:lnSpc>
                <a:spcPct val="90000"/>
              </a:lnSpc>
            </a:pPr>
            <a:r>
              <a:rPr lang="en-GB" altLang="en-US" sz="2800" dirty="0"/>
              <a:t>It is </a:t>
            </a:r>
            <a:r>
              <a:rPr lang="en-GB" altLang="en-US" sz="2800" b="1" dirty="0"/>
              <a:t>SIMPLE </a:t>
            </a:r>
            <a:r>
              <a:rPr lang="en-GB" altLang="en-US" sz="2800" dirty="0"/>
              <a:t>(just four rates)</a:t>
            </a:r>
          </a:p>
          <a:p>
            <a:pPr>
              <a:lnSpc>
                <a:spcPct val="90000"/>
              </a:lnSpc>
            </a:pPr>
            <a:r>
              <a:rPr lang="en-GB" altLang="en-US" sz="2800" dirty="0"/>
              <a:t>It </a:t>
            </a:r>
            <a:r>
              <a:rPr lang="en-GB" altLang="en-US" sz="2800" dirty="0" smtClean="0"/>
              <a:t>does vary </a:t>
            </a:r>
            <a:r>
              <a:rPr lang="en-GB" altLang="en-US" sz="2800" dirty="0"/>
              <a:t>by </a:t>
            </a:r>
            <a:r>
              <a:rPr lang="en-GB" altLang="en-US" sz="2800" b="1" dirty="0"/>
              <a:t>AGE </a:t>
            </a:r>
            <a:r>
              <a:rPr lang="en-GB" altLang="en-US" sz="2800" dirty="0"/>
              <a:t>(and apprenticeship)</a:t>
            </a:r>
          </a:p>
          <a:p>
            <a:pPr>
              <a:lnSpc>
                <a:spcPct val="90000"/>
              </a:lnSpc>
            </a:pPr>
            <a:r>
              <a:rPr lang="en-GB" altLang="en-US" sz="2800" dirty="0"/>
              <a:t>It is </a:t>
            </a:r>
            <a:r>
              <a:rPr lang="en-GB" altLang="en-US" sz="2800" b="1" dirty="0"/>
              <a:t>COMPREHENSIVE</a:t>
            </a:r>
            <a:r>
              <a:rPr lang="en-GB" altLang="en-US" sz="2800" dirty="0"/>
              <a:t> – it covers</a:t>
            </a:r>
            <a:r>
              <a:rPr lang="en-GB" altLang="en-US" sz="2800" b="1" dirty="0"/>
              <a:t> </a:t>
            </a:r>
            <a:r>
              <a:rPr lang="en-GB" altLang="en-US" sz="2800" dirty="0"/>
              <a:t>nearly</a:t>
            </a:r>
            <a:r>
              <a:rPr lang="en-GB" altLang="en-US" sz="2800" b="1" dirty="0"/>
              <a:t> </a:t>
            </a:r>
            <a:r>
              <a:rPr lang="en-GB" altLang="en-US" sz="2800" dirty="0"/>
              <a:t>all workers and types of contract, with few exemptions</a:t>
            </a:r>
          </a:p>
        </p:txBody>
      </p:sp>
      <p:sp>
        <p:nvSpPr>
          <p:cNvPr id="2" name="Slide Number Placeholder 1"/>
          <p:cNvSpPr>
            <a:spLocks noGrp="1"/>
          </p:cNvSpPr>
          <p:nvPr>
            <p:ph type="sldNum" sz="quarter" idx="12"/>
          </p:nvPr>
        </p:nvSpPr>
        <p:spPr/>
        <p:txBody>
          <a:bodyPr/>
          <a:lstStyle/>
          <a:p>
            <a:fld id="{92977CDE-7A91-4729-A4ED-EA85E72D8081}" type="slidenum">
              <a:rPr lang="en-GB" smtClean="0"/>
              <a:t>6</a:t>
            </a:fld>
            <a:endParaRPr lang="en-GB" dirty="0"/>
          </a:p>
        </p:txBody>
      </p:sp>
    </p:spTree>
    <p:extLst>
      <p:ext uri="{BB962C8B-B14F-4D97-AF65-F5344CB8AC3E}">
        <p14:creationId xmlns:p14="http://schemas.microsoft.com/office/powerpoint/2010/main" val="2025815621"/>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755576" y="1681942"/>
            <a:ext cx="7772400" cy="1757362"/>
          </a:xfrm>
        </p:spPr>
        <p:txBody>
          <a:bodyPr/>
          <a:lstStyle/>
          <a:p>
            <a:r>
              <a:rPr lang="en-GB" altLang="en-US" sz="4000" b="1" dirty="0" smtClean="0">
                <a:solidFill>
                  <a:srgbClr val="8C0935"/>
                </a:solidFill>
              </a:rPr>
              <a:t>Recommending the Rate</a:t>
            </a:r>
            <a:endParaRPr lang="en-GB" altLang="en-US" sz="4000" b="1" dirty="0">
              <a:solidFill>
                <a:srgbClr val="8C0935"/>
              </a:solidFill>
            </a:endParaRPr>
          </a:p>
        </p:txBody>
      </p:sp>
      <p:sp>
        <p:nvSpPr>
          <p:cNvPr id="4" name="Rectangle 3"/>
          <p:cNvSpPr/>
          <p:nvPr/>
        </p:nvSpPr>
        <p:spPr>
          <a:xfrm>
            <a:off x="0" y="3429000"/>
            <a:ext cx="9144000" cy="3429000"/>
          </a:xfrm>
          <a:prstGeom prst="rect">
            <a:avLst/>
          </a:prstGeom>
          <a:solidFill>
            <a:srgbClr val="8C0935">
              <a:alpha val="88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45291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96" y="188640"/>
            <a:ext cx="8823505" cy="1143000"/>
          </a:xfrm>
        </p:spPr>
        <p:txBody>
          <a:bodyPr>
            <a:noAutofit/>
          </a:bodyPr>
          <a:lstStyle/>
          <a:p>
            <a:r>
              <a:rPr lang="en-GB" sz="3600" b="1" dirty="0" smtClean="0">
                <a:solidFill>
                  <a:srgbClr val="8C0935"/>
                </a:solidFill>
              </a:rPr>
              <a:t>The National Minimum Wage (NMW) was intended to raise pay and tackle exploitation</a:t>
            </a:r>
            <a:endParaRPr lang="en-GB" sz="3600" b="1" dirty="0">
              <a:solidFill>
                <a:srgbClr val="8C0935"/>
              </a:solidFill>
            </a:endParaRPr>
          </a:p>
        </p:txBody>
      </p:sp>
      <p:grpSp>
        <p:nvGrpSpPr>
          <p:cNvPr id="5" name="Group 4"/>
          <p:cNvGrpSpPr/>
          <p:nvPr/>
        </p:nvGrpSpPr>
        <p:grpSpPr>
          <a:xfrm>
            <a:off x="6212997" y="1715910"/>
            <a:ext cx="2070398" cy="3608642"/>
            <a:chOff x="555475" y="1617128"/>
            <a:chExt cx="2070398" cy="3608642"/>
          </a:xfrm>
        </p:grpSpPr>
        <p:sp>
          <p:nvSpPr>
            <p:cNvPr id="6" name="Up Arrow 5"/>
            <p:cNvSpPr/>
            <p:nvPr/>
          </p:nvSpPr>
          <p:spPr>
            <a:xfrm>
              <a:off x="555482" y="1617128"/>
              <a:ext cx="2070391" cy="1706531"/>
            </a:xfrm>
            <a:prstGeom prst="upArrow">
              <a:avLst>
                <a:gd name="adj1" fmla="val 77101"/>
                <a:gd name="adj2" fmla="val 34292"/>
              </a:avLst>
            </a:prstGeom>
            <a:solidFill>
              <a:srgbClr val="8C09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7" name="Up Arrow 6"/>
            <p:cNvSpPr/>
            <p:nvPr/>
          </p:nvSpPr>
          <p:spPr>
            <a:xfrm rot="10800000">
              <a:off x="555475" y="3344305"/>
              <a:ext cx="2070391" cy="1881465"/>
            </a:xfrm>
            <a:prstGeom prst="upArrow">
              <a:avLst>
                <a:gd name="adj1" fmla="val 77101"/>
                <a:gd name="adj2" fmla="val 34292"/>
              </a:avLst>
            </a:prstGeom>
            <a:solidFill>
              <a:srgbClr val="8C09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8" name="Rectangle 7"/>
            <p:cNvSpPr/>
            <p:nvPr/>
          </p:nvSpPr>
          <p:spPr>
            <a:xfrm>
              <a:off x="744538" y="3501008"/>
              <a:ext cx="1672977" cy="1323439"/>
            </a:xfrm>
            <a:prstGeom prst="rect">
              <a:avLst/>
            </a:prstGeom>
          </p:spPr>
          <p:txBody>
            <a:bodyPr wrap="square">
              <a:spAutoFit/>
            </a:bodyPr>
            <a:lstStyle/>
            <a:p>
              <a:pPr algn="ctr"/>
              <a:r>
                <a:rPr lang="en-GB" sz="1600" b="1" dirty="0" smtClean="0">
                  <a:solidFill>
                    <a:schemeClr val="bg1"/>
                  </a:solidFill>
                  <a:latin typeface="Arial" panose="020B0604020202020204" pitchFamily="34" charset="0"/>
                  <a:cs typeface="Arial" panose="020B0604020202020204" pitchFamily="34" charset="0"/>
                </a:rPr>
                <a:t>…without any significant adverse impact on employment</a:t>
              </a:r>
              <a:endParaRPr lang="en-GB" sz="1600" dirty="0">
                <a:solidFill>
                  <a:schemeClr val="bg1"/>
                </a:solidFill>
                <a:latin typeface="Arial" panose="020B0604020202020204" pitchFamily="34" charset="0"/>
                <a:cs typeface="Arial" panose="020B0604020202020204" pitchFamily="34" charset="0"/>
              </a:endParaRPr>
            </a:p>
          </p:txBody>
        </p:sp>
        <p:sp>
          <p:nvSpPr>
            <p:cNvPr id="9" name="Rectangle 8"/>
            <p:cNvSpPr/>
            <p:nvPr/>
          </p:nvSpPr>
          <p:spPr>
            <a:xfrm>
              <a:off x="797518" y="2132856"/>
              <a:ext cx="1575209" cy="1077218"/>
            </a:xfrm>
            <a:prstGeom prst="rect">
              <a:avLst/>
            </a:prstGeom>
          </p:spPr>
          <p:txBody>
            <a:bodyPr wrap="square">
              <a:spAutoFit/>
            </a:bodyPr>
            <a:lstStyle/>
            <a:p>
              <a:pPr algn="ctr"/>
              <a:r>
                <a:rPr lang="en-GB" sz="1600" b="1" dirty="0" smtClean="0">
                  <a:solidFill>
                    <a:schemeClr val="bg1"/>
                  </a:solidFill>
                  <a:latin typeface="Arial" panose="020B0604020202020204" pitchFamily="34" charset="0"/>
                  <a:cs typeface="Arial" panose="020B0604020202020204" pitchFamily="34" charset="0"/>
                </a:rPr>
                <a:t>To help as many low paid workers as possible…</a:t>
              </a:r>
              <a:endParaRPr lang="en-GB" sz="1400" dirty="0">
                <a:solidFill>
                  <a:schemeClr val="bg1"/>
                </a:solidFill>
                <a:latin typeface="Arial" panose="020B0604020202020204" pitchFamily="34" charset="0"/>
                <a:cs typeface="Arial" panose="020B0604020202020204" pitchFamily="34" charset="0"/>
              </a:endParaRPr>
            </a:p>
          </p:txBody>
        </p:sp>
      </p:grpSp>
      <p:sp>
        <p:nvSpPr>
          <p:cNvPr id="10" name="TextBox 9"/>
          <p:cNvSpPr txBox="1"/>
          <p:nvPr/>
        </p:nvSpPr>
        <p:spPr>
          <a:xfrm>
            <a:off x="467544" y="1583853"/>
            <a:ext cx="5400600" cy="4401205"/>
          </a:xfrm>
          <a:prstGeom prst="rect">
            <a:avLst/>
          </a:prstGeom>
          <a:noFill/>
        </p:spPr>
        <p:txBody>
          <a:bodyPr wrap="square" rtlCol="0">
            <a:spAutoFit/>
          </a:bodyPr>
          <a:lstStyle/>
          <a:p>
            <a:pPr marL="285750" lvl="0" indent="-285750">
              <a:buFont typeface="Arial" panose="020B0604020202020204" pitchFamily="34" charset="0"/>
              <a:buChar char="•"/>
            </a:pPr>
            <a:r>
              <a:rPr lang="en-GB" sz="2800" dirty="0"/>
              <a:t>N</a:t>
            </a:r>
            <a:r>
              <a:rPr lang="en-GB" sz="2800" dirty="0" smtClean="0"/>
              <a:t>o formal aim in the NMW Act but:</a:t>
            </a:r>
          </a:p>
          <a:p>
            <a:pPr marL="533400" lvl="0" indent="-261938">
              <a:buFont typeface="Wingdings" panose="05000000000000000000" pitchFamily="2" charset="2"/>
              <a:buChar char="ü"/>
            </a:pPr>
            <a:r>
              <a:rPr lang="en-GB" sz="2800" dirty="0" smtClean="0"/>
              <a:t>intended </a:t>
            </a:r>
            <a:r>
              <a:rPr lang="en-GB" sz="2800" dirty="0"/>
              <a:t>both to raise pay and to prevent exploitation.  </a:t>
            </a:r>
          </a:p>
          <a:p>
            <a:pPr marL="533400" lvl="0" indent="-261938">
              <a:buFont typeface="Wingdings" panose="05000000000000000000" pitchFamily="2" charset="2"/>
              <a:buChar char="ü"/>
            </a:pPr>
            <a:r>
              <a:rPr lang="en-GB" sz="2800" dirty="0" smtClean="0"/>
              <a:t>Take the NMW out of politics and build consensus</a:t>
            </a:r>
          </a:p>
          <a:p>
            <a:pPr lvl="0"/>
            <a:endParaRPr lang="en-GB" sz="2800" dirty="0" smtClean="0"/>
          </a:p>
          <a:p>
            <a:pPr marL="285750" lvl="0" indent="-285750">
              <a:buFont typeface="Arial" panose="020B0604020202020204" pitchFamily="34" charset="0"/>
              <a:buChar char="•"/>
            </a:pPr>
            <a:r>
              <a:rPr lang="en-GB" sz="2800" dirty="0" smtClean="0"/>
              <a:t>The level is determined by affordability, not need.</a:t>
            </a:r>
            <a:endParaRPr lang="en-GB" sz="2800" dirty="0"/>
          </a:p>
          <a:p>
            <a:endParaRPr lang="en-GB" sz="2800" dirty="0"/>
          </a:p>
        </p:txBody>
      </p:sp>
      <p:sp>
        <p:nvSpPr>
          <p:cNvPr id="3" name="Slide Number Placeholder 2"/>
          <p:cNvSpPr>
            <a:spLocks noGrp="1"/>
          </p:cNvSpPr>
          <p:nvPr>
            <p:ph type="sldNum" sz="quarter" idx="12"/>
          </p:nvPr>
        </p:nvSpPr>
        <p:spPr/>
        <p:txBody>
          <a:bodyPr/>
          <a:lstStyle/>
          <a:p>
            <a:fld id="{92977CDE-7A91-4729-A4ED-EA85E72D8081}" type="slidenum">
              <a:rPr lang="en-GB" smtClean="0"/>
              <a:t>8</a:t>
            </a:fld>
            <a:endParaRPr lang="en-GB" dirty="0"/>
          </a:p>
        </p:txBody>
      </p:sp>
    </p:spTree>
    <p:extLst>
      <p:ext uri="{BB962C8B-B14F-4D97-AF65-F5344CB8AC3E}">
        <p14:creationId xmlns:p14="http://schemas.microsoft.com/office/powerpoint/2010/main" val="2233441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nut 14"/>
          <p:cNvSpPr/>
          <p:nvPr/>
        </p:nvSpPr>
        <p:spPr>
          <a:xfrm>
            <a:off x="1626836" y="2170551"/>
            <a:ext cx="614194" cy="614194"/>
          </a:xfrm>
          <a:prstGeom prst="donu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tx1"/>
              </a:solidFill>
            </a:endParaRPr>
          </a:p>
        </p:txBody>
      </p:sp>
      <p:sp>
        <p:nvSpPr>
          <p:cNvPr id="14" name="Trapezoid 13"/>
          <p:cNvSpPr/>
          <p:nvPr/>
        </p:nvSpPr>
        <p:spPr>
          <a:xfrm>
            <a:off x="880042" y="2784745"/>
            <a:ext cx="2107782" cy="1783696"/>
          </a:xfrm>
          <a:prstGeom prst="trapezoid">
            <a:avLst/>
          </a:prstGeom>
          <a:solidFill>
            <a:schemeClr val="bg1">
              <a:lumMod val="6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rgbClr val="FFC000"/>
              </a:solidFill>
            </a:endParaRPr>
          </a:p>
        </p:txBody>
      </p:sp>
      <p:sp>
        <p:nvSpPr>
          <p:cNvPr id="17" name="Donut 16"/>
          <p:cNvSpPr/>
          <p:nvPr/>
        </p:nvSpPr>
        <p:spPr>
          <a:xfrm>
            <a:off x="6830962" y="844558"/>
            <a:ext cx="614194" cy="614194"/>
          </a:xfrm>
          <a:prstGeom prst="donu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tx1"/>
              </a:solidFill>
            </a:endParaRPr>
          </a:p>
        </p:txBody>
      </p:sp>
      <p:sp>
        <p:nvSpPr>
          <p:cNvPr id="16" name="Trapezoid 15"/>
          <p:cNvSpPr/>
          <p:nvPr/>
        </p:nvSpPr>
        <p:spPr>
          <a:xfrm>
            <a:off x="6084168" y="1458752"/>
            <a:ext cx="2107782" cy="1783696"/>
          </a:xfrm>
          <a:prstGeom prst="trapezoid">
            <a:avLst/>
          </a:prstGeom>
          <a:solidFill>
            <a:schemeClr val="bg1">
              <a:lumMod val="6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rgbClr val="FFC000"/>
              </a:solidFill>
            </a:endParaRPr>
          </a:p>
        </p:txBody>
      </p:sp>
      <p:pic>
        <p:nvPicPr>
          <p:cNvPr id="12" name="Picture 7" descr="http://www.clipartbest.com/cliparts/yTk/46X/yTk46XATE.png"/>
          <p:cNvPicPr>
            <a:picLocks noChangeAspect="1" noChangeArrowheads="1"/>
          </p:cNvPicPr>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artisticPhotocopy/>
                    </a14:imgEffect>
                    <a14:imgEffect>
                      <a14:sharpenSoften amount="96000"/>
                    </a14:imgEffect>
                    <a14:imgEffect>
                      <a14:colorTemperature colorTemp="5700"/>
                    </a14:imgEffect>
                    <a14:imgEffect>
                      <a14:saturation sat="128000"/>
                    </a14:imgEffect>
                    <a14:imgEffect>
                      <a14:brightnessContrast bright="10000" contrast="10000"/>
                    </a14:imgEffect>
                  </a14:imgLayer>
                </a14:imgProps>
              </a:ext>
              <a:ext uri="{28A0092B-C50C-407E-A947-70E740481C1C}">
                <a14:useLocalDpi xmlns:a14="http://schemas.microsoft.com/office/drawing/2010/main" val="0"/>
              </a:ext>
            </a:extLst>
          </a:blip>
          <a:srcRect/>
          <a:stretch>
            <a:fillRect/>
          </a:stretch>
        </p:blipFill>
        <p:spPr bwMode="auto">
          <a:xfrm flipH="1">
            <a:off x="880041" y="267372"/>
            <a:ext cx="7349759" cy="6329980"/>
          </a:xfrm>
          <a:prstGeom prst="rect">
            <a:avLst/>
          </a:prstGeom>
          <a:solidFill>
            <a:schemeClr val="bg1"/>
          </a:solidFill>
          <a:extLst/>
        </p:spPr>
      </p:pic>
      <p:sp>
        <p:nvSpPr>
          <p:cNvPr id="18434" name="Rectangle 2"/>
          <p:cNvSpPr>
            <a:spLocks noGrp="1" noChangeArrowheads="1"/>
          </p:cNvSpPr>
          <p:nvPr>
            <p:ph type="title"/>
          </p:nvPr>
        </p:nvSpPr>
        <p:spPr>
          <a:xfrm>
            <a:off x="198026" y="75641"/>
            <a:ext cx="8713787" cy="792163"/>
          </a:xfrm>
        </p:spPr>
        <p:txBody>
          <a:bodyPr/>
          <a:lstStyle/>
          <a:p>
            <a:r>
              <a:rPr lang="en-GB" altLang="en-US" b="1" dirty="0">
                <a:solidFill>
                  <a:srgbClr val="8C0935"/>
                </a:solidFill>
              </a:rPr>
              <a:t>Finding the </a:t>
            </a:r>
            <a:r>
              <a:rPr lang="en-GB" altLang="en-US" b="1" dirty="0" smtClean="0">
                <a:solidFill>
                  <a:srgbClr val="8C0935"/>
                </a:solidFill>
              </a:rPr>
              <a:t>right </a:t>
            </a:r>
            <a:r>
              <a:rPr lang="en-GB" altLang="en-US" b="1" dirty="0">
                <a:solidFill>
                  <a:srgbClr val="8C0935"/>
                </a:solidFill>
              </a:rPr>
              <a:t>l</a:t>
            </a:r>
            <a:r>
              <a:rPr lang="en-GB" altLang="en-US" b="1" dirty="0" smtClean="0">
                <a:solidFill>
                  <a:srgbClr val="8C0935"/>
                </a:solidFill>
              </a:rPr>
              <a:t>evel</a:t>
            </a:r>
            <a:endParaRPr lang="en-GB" altLang="en-US" b="1" dirty="0">
              <a:solidFill>
                <a:srgbClr val="8C0935"/>
              </a:solidFill>
            </a:endParaRPr>
          </a:p>
        </p:txBody>
      </p:sp>
      <p:sp>
        <p:nvSpPr>
          <p:cNvPr id="18435" name="Rectangle 3"/>
          <p:cNvSpPr>
            <a:spLocks noGrp="1" noChangeArrowheads="1"/>
          </p:cNvSpPr>
          <p:nvPr>
            <p:ph type="body" idx="1"/>
          </p:nvPr>
        </p:nvSpPr>
        <p:spPr>
          <a:xfrm>
            <a:off x="198436" y="904285"/>
            <a:ext cx="8712968" cy="5544616"/>
          </a:xfrm>
          <a:noFill/>
          <a:ln/>
        </p:spPr>
        <p:txBody>
          <a:bodyPr>
            <a:normAutofit fontScale="62500" lnSpcReduction="20000"/>
          </a:bodyPr>
          <a:lstStyle/>
          <a:p>
            <a:pPr>
              <a:lnSpc>
                <a:spcPct val="90000"/>
              </a:lnSpc>
            </a:pPr>
            <a:r>
              <a:rPr lang="en-GB" altLang="en-US" sz="4400" dirty="0"/>
              <a:t>When the NMW was introduced the two most major concerns were that it would lead to: </a:t>
            </a:r>
          </a:p>
          <a:p>
            <a:pPr lvl="1">
              <a:lnSpc>
                <a:spcPct val="90000"/>
              </a:lnSpc>
            </a:pPr>
            <a:r>
              <a:rPr lang="en-GB" altLang="en-US" sz="4400" dirty="0"/>
              <a:t>Job loss</a:t>
            </a:r>
          </a:p>
          <a:p>
            <a:pPr lvl="1">
              <a:lnSpc>
                <a:spcPct val="90000"/>
              </a:lnSpc>
            </a:pPr>
            <a:r>
              <a:rPr lang="en-GB" altLang="en-US" sz="4400" dirty="0"/>
              <a:t>Wage inflation (which would fuel price inflation)</a:t>
            </a:r>
          </a:p>
          <a:p>
            <a:pPr>
              <a:lnSpc>
                <a:spcPct val="90000"/>
              </a:lnSpc>
            </a:pPr>
            <a:endParaRPr lang="en-GB" altLang="en-US" sz="4400" dirty="0" smtClean="0"/>
          </a:p>
          <a:p>
            <a:pPr>
              <a:lnSpc>
                <a:spcPct val="90000"/>
              </a:lnSpc>
            </a:pPr>
            <a:r>
              <a:rPr lang="en-GB" altLang="en-US" sz="4400" dirty="0" smtClean="0"/>
              <a:t>“…coming up with a minimum wage that will not seriously harm the economy, and destroy jobs, will require the wisdom of Solomon – or extraordinary luck.”</a:t>
            </a:r>
          </a:p>
          <a:p>
            <a:pPr algn="r">
              <a:lnSpc>
                <a:spcPct val="90000"/>
              </a:lnSpc>
              <a:buFontTx/>
              <a:buNone/>
            </a:pPr>
            <a:r>
              <a:rPr lang="en-GB" altLang="en-US" sz="4400" b="1" dirty="0" smtClean="0"/>
              <a:t>The Economist</a:t>
            </a:r>
            <a:r>
              <a:rPr lang="en-GB" altLang="en-US" sz="4400" dirty="0" smtClean="0"/>
              <a:t> (5 June 1997)</a:t>
            </a:r>
          </a:p>
          <a:p>
            <a:pPr>
              <a:lnSpc>
                <a:spcPct val="90000"/>
              </a:lnSpc>
            </a:pPr>
            <a:r>
              <a:rPr lang="en-GB" altLang="en-US" sz="4400" dirty="0" smtClean="0"/>
              <a:t>The NMW should:</a:t>
            </a:r>
          </a:p>
          <a:p>
            <a:pPr lvl="1">
              <a:lnSpc>
                <a:spcPct val="90000"/>
              </a:lnSpc>
            </a:pPr>
            <a:r>
              <a:rPr lang="en-GB" altLang="en-US" sz="4400" dirty="0" smtClean="0"/>
              <a:t>support a competitive economy</a:t>
            </a:r>
          </a:p>
          <a:p>
            <a:pPr lvl="1">
              <a:lnSpc>
                <a:spcPct val="90000"/>
              </a:lnSpc>
            </a:pPr>
            <a:r>
              <a:rPr lang="en-GB" altLang="en-US" sz="4400" dirty="0" smtClean="0"/>
              <a:t>be set at a prudent level</a:t>
            </a:r>
          </a:p>
          <a:p>
            <a:pPr lvl="1">
              <a:lnSpc>
                <a:spcPct val="90000"/>
              </a:lnSpc>
            </a:pPr>
            <a:r>
              <a:rPr lang="en-GB" altLang="en-US" sz="4400" dirty="0" smtClean="0"/>
              <a:t>Be simple and straightforward</a:t>
            </a:r>
          </a:p>
          <a:p>
            <a:pPr lvl="1">
              <a:lnSpc>
                <a:spcPct val="90000"/>
              </a:lnSpc>
            </a:pPr>
            <a:r>
              <a:rPr lang="en-GB" altLang="en-US" sz="4400" dirty="0" smtClean="0"/>
              <a:t>Make a difference</a:t>
            </a:r>
          </a:p>
          <a:p>
            <a:pPr marL="457200" lvl="1" indent="0" algn="r">
              <a:lnSpc>
                <a:spcPct val="90000"/>
              </a:lnSpc>
              <a:buNone/>
            </a:pPr>
            <a:r>
              <a:rPr lang="en-GB" altLang="en-US" sz="4400" b="1" dirty="0" smtClean="0"/>
              <a:t>Low Pay Commission First Report </a:t>
            </a:r>
            <a:r>
              <a:rPr lang="en-GB" altLang="en-US" sz="4400" dirty="0" smtClean="0"/>
              <a:t>(1998)</a:t>
            </a:r>
            <a:endParaRPr lang="en-GB" altLang="en-US" sz="4400" dirty="0"/>
          </a:p>
        </p:txBody>
      </p:sp>
      <p:sp>
        <p:nvSpPr>
          <p:cNvPr id="13"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A76D90-2454-4658-BC93-0350D266CC7D}" type="slidenum">
              <a:rPr lang="en-GB" smtClean="0"/>
              <a:pPr/>
              <a:t>9</a:t>
            </a:fld>
            <a:endParaRPr lang="en-GB" dirty="0"/>
          </a:p>
        </p:txBody>
      </p:sp>
      <p:sp>
        <p:nvSpPr>
          <p:cNvPr id="2" name="Slide Number Placeholder 1"/>
          <p:cNvSpPr>
            <a:spLocks noGrp="1"/>
          </p:cNvSpPr>
          <p:nvPr>
            <p:ph type="sldNum" sz="quarter" idx="12"/>
          </p:nvPr>
        </p:nvSpPr>
        <p:spPr/>
        <p:txBody>
          <a:bodyPr/>
          <a:lstStyle/>
          <a:p>
            <a:fld id="{92977CDE-7A91-4729-A4ED-EA85E72D8081}" type="slidenum">
              <a:rPr lang="en-GB" smtClean="0"/>
              <a:t>9</a:t>
            </a:fld>
            <a:endParaRPr lang="en-GB" dirty="0"/>
          </a:p>
        </p:txBody>
      </p:sp>
    </p:spTree>
    <p:extLst>
      <p:ext uri="{BB962C8B-B14F-4D97-AF65-F5344CB8AC3E}">
        <p14:creationId xmlns:p14="http://schemas.microsoft.com/office/powerpoint/2010/main" val="4100430159"/>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2742</Words>
  <Application>Microsoft Office PowerPoint</Application>
  <PresentationFormat>On-screen Show (4:3)</PresentationFormat>
  <Paragraphs>280</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The Low Pay Commission and Implications of the National Living Wage</vt:lpstr>
      <vt:lpstr>Overview</vt:lpstr>
      <vt:lpstr>The Low Pay Commission and the National Minimum Wage</vt:lpstr>
      <vt:lpstr>Low Pay Commission</vt:lpstr>
      <vt:lpstr>PowerPoint Presentation</vt:lpstr>
      <vt:lpstr>What is the National Minimum Wage?</vt:lpstr>
      <vt:lpstr>Recommending the Rate</vt:lpstr>
      <vt:lpstr>The National Minimum Wage (NMW) was intended to raise pay and tackle exploitation</vt:lpstr>
      <vt:lpstr>Finding the right level</vt:lpstr>
      <vt:lpstr>Evidence-based</vt:lpstr>
      <vt:lpstr>Phases of the NMW</vt:lpstr>
      <vt:lpstr>Between 1999 and 2015, the adult NMW has grown faster than average earnings and price inflation</vt:lpstr>
      <vt:lpstr>Thus, the bite at 54.5% is its highest ever</vt:lpstr>
      <vt:lpstr>… and across all sizes of firm and the economy</vt:lpstr>
      <vt:lpstr>Indeed, the low paid have fared much better than in previous recessions and recoveries</vt:lpstr>
      <vt:lpstr>Little impact on employment to date</vt:lpstr>
      <vt:lpstr>Business had adapted reasonably well</vt:lpstr>
      <vt:lpstr>Even The Economist appeared comfortable with minimum wages </vt:lpstr>
      <vt:lpstr>BUT since October 2007, the real value of the NMW has fallen.  However, its relative value has increased</vt:lpstr>
      <vt:lpstr>The National Living Wage</vt:lpstr>
      <vt:lpstr>Summer Budget 2015</vt:lpstr>
      <vt:lpstr>Implications </vt:lpstr>
      <vt:lpstr>A New Role for the LPC</vt:lpstr>
      <vt:lpstr>Future structure</vt:lpstr>
      <vt:lpstr>Impact of the National Living Wage</vt:lpstr>
      <vt:lpstr>National Living Wage</vt:lpstr>
      <vt:lpstr>Increase in bite to 2020 as big as increase since 1999</vt:lpstr>
      <vt:lpstr>Significant Increase in Bite</vt:lpstr>
      <vt:lpstr>Large increase in coverage</vt:lpstr>
      <vt:lpstr>Significant Increases in Coverage</vt:lpstr>
      <vt:lpstr>Difficulties making international comparisons</vt:lpstr>
      <vt:lpstr>NLW doesn’t raise the UK position by much for full-time employees</vt:lpstr>
      <vt:lpstr>However, if we use the real hourly minimum wage in £PPP, then NLW will take UK to near the top</vt:lpstr>
      <vt:lpstr>Making allowances for age and hours structures, the UK’s bite increases but will may remain below France and New Zealand</vt:lpstr>
      <vt:lpstr>AND minimum wage coverage in UK (already relatively high) is set to become the highest (under OECD definition)</vt:lpstr>
      <vt:lpstr>Overall: the LPC and NMW a success story?</vt:lpstr>
    </vt:vector>
  </TitlesOfParts>
  <Company>BIS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Low Pay Commission and Implications of the National Living Wage</dc:title>
  <dc:creator>Butcher Tim (LPC)</dc:creator>
  <cp:lastModifiedBy>Butcher Tim (LPC)</cp:lastModifiedBy>
  <cp:revision>21</cp:revision>
  <cp:lastPrinted>2015-12-14T13:29:30Z</cp:lastPrinted>
  <dcterms:created xsi:type="dcterms:W3CDTF">2015-12-14T05:40:44Z</dcterms:created>
  <dcterms:modified xsi:type="dcterms:W3CDTF">2015-12-14T15:24:58Z</dcterms:modified>
</cp:coreProperties>
</file>